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3" r:id="rId6"/>
    <p:sldId id="265" r:id="rId7"/>
    <p:sldId id="266" r:id="rId8"/>
    <p:sldId id="275" r:id="rId9"/>
    <p:sldId id="270" r:id="rId10"/>
    <p:sldId id="278" r:id="rId11"/>
    <p:sldId id="279" r:id="rId12"/>
    <p:sldId id="277" r:id="rId13"/>
    <p:sldId id="281" r:id="rId14"/>
    <p:sldId id="282" r:id="rId15"/>
    <p:sldId id="276" r:id="rId16"/>
    <p:sldId id="284" r:id="rId17"/>
    <p:sldId id="285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4F81BD"/>
    <a:srgbClr val="CC3399"/>
    <a:srgbClr val="D60093"/>
    <a:srgbClr val="FF0000"/>
    <a:srgbClr val="BC5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077" autoAdjust="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FC69F-D1E3-40B4-9577-E1D82BD858E6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BEA5C-D53D-4593-B909-0D719EC8B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93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BEA5C-D53D-4593-B909-0D719EC8B7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29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4" descr="C:\Users\Lidia\Desktop\МК Фокина ШАБЛОНЫ\чтение\кот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8344" y="3811096"/>
            <a:ext cx="1198443" cy="27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16632"/>
            <a:ext cx="8712968" cy="6624736"/>
          </a:xfrm>
          <a:prstGeom prst="rect">
            <a:avLst/>
          </a:prstGeom>
          <a:noFill/>
          <a:ln w="57150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scene3d>
            <a:camera prst="orthographicFront"/>
            <a:lightRig rig="sunset" dir="t"/>
          </a:scene3d>
          <a:sp3d extrusionH="127000" contourW="44450">
            <a:bevelT w="63500"/>
            <a:bevelB w="63500"/>
            <a:extrusionClr>
              <a:srgbClr val="FF0000"/>
            </a:extrusionClr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C:\Users\Lidia\Desktop\МК Фокина ШАБЛОНЫ\чтение\лис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3893223"/>
            <a:ext cx="1736004" cy="269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07121" y="6450443"/>
            <a:ext cx="1595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BC5463"/>
                </a:solidFill>
              </a:rPr>
              <a:t>http://mykids.ucoz.ru/</a:t>
            </a:r>
            <a:endParaRPr lang="uk-UA" sz="1200" dirty="0">
              <a:solidFill>
                <a:srgbClr val="BC5463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C:\Users\Lidia\Desktop\МК Фокина ШАБЛОНЫ\чтение\кр шапочк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02120" y="188640"/>
            <a:ext cx="185239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16632"/>
            <a:ext cx="8712968" cy="6624736"/>
          </a:xfrm>
          <a:prstGeom prst="rect">
            <a:avLst/>
          </a:prstGeom>
          <a:noFill/>
          <a:ln w="57150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  <a:scene3d>
            <a:camera prst="orthographicFront"/>
            <a:lightRig rig="sunset" dir="t"/>
          </a:scene3d>
          <a:sp3d extrusionH="127000" contourW="44450">
            <a:bevelT w="63500"/>
            <a:bevelB w="63500"/>
            <a:extrusionClr>
              <a:srgbClr val="FF0000"/>
            </a:extrusionClr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07121" y="6450443"/>
            <a:ext cx="1595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BC5463"/>
                </a:solidFill>
              </a:rPr>
              <a:t>http://mykids.ucoz.ru/</a:t>
            </a:r>
            <a:endParaRPr lang="uk-UA" sz="1200" dirty="0">
              <a:solidFill>
                <a:srgbClr val="BC5463"/>
              </a:solidFill>
            </a:endParaRPr>
          </a:p>
        </p:txBody>
      </p:sp>
      <p:pic>
        <p:nvPicPr>
          <p:cNvPr id="1026" name="Picture 2" descr="C:\Users\Lidia\Desktop\МК Фокина ШАБЛОНЫ\чтение\колобок 2ъ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36888"/>
            <a:ext cx="2592288" cy="165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528" y="404664"/>
            <a:ext cx="705678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«Кирилловский детский сад «Теремок»</a:t>
            </a:r>
            <a:endParaRPr lang="uk-UA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755576" y="2204864"/>
            <a:ext cx="7848872" cy="37856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i="1" cap="none" dirty="0" smtClean="0">
                <a:ln w="1143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Проект </a:t>
            </a:r>
            <a:br>
              <a:rPr lang="ru-RU" sz="4800" i="1" cap="none" dirty="0" smtClean="0">
                <a:ln w="1143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cap="none" dirty="0" smtClean="0">
                <a:ln w="1143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</a:p>
          <a:p>
            <a:pPr algn="ctr"/>
            <a:endParaRPr lang="ru-RU" sz="4800" i="1" cap="none" dirty="0">
              <a:ln w="1143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i="1" cap="none" dirty="0" smtClean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i="1" cap="none" dirty="0" smtClean="0">
                <a:ln w="1143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 </a:t>
            </a:r>
          </a:p>
          <a:p>
            <a:pPr algn="r"/>
            <a:r>
              <a:rPr lang="ru-RU" sz="2400" i="1" cap="none" dirty="0" smtClean="0">
                <a:ln w="1143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</a:t>
            </a:r>
          </a:p>
          <a:p>
            <a:pPr algn="r"/>
            <a:r>
              <a:rPr lang="ru-RU" sz="2400" i="1" cap="none" dirty="0" smtClean="0">
                <a:ln w="1143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О.Е.</a:t>
            </a:r>
            <a:endParaRPr lang="ru-RU" sz="2400" i="1" cap="none" dirty="0">
              <a:ln w="1143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64" y="1340768"/>
            <a:ext cx="2807872" cy="3744416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2818093" cy="3755703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619672" y="476673"/>
            <a:ext cx="5238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ВАРЕЖКОВЫЙ ТЕАТР– 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рукавички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 всеми героями сказок</a:t>
            </a:r>
          </a:p>
        </p:txBody>
      </p:sp>
    </p:spTree>
    <p:extLst>
      <p:ext uri="{BB962C8B-B14F-4D97-AF65-F5344CB8AC3E}">
        <p14:creationId xmlns:p14="http://schemas.microsoft.com/office/powerpoint/2010/main" val="28134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60648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ПАЛЬЧИКОВЫЙ ТЕАТР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12"/>
            <a:ext cx="3359150" cy="2517775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4" y="260648"/>
            <a:ext cx="3359150" cy="2517775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645024"/>
            <a:ext cx="3359150" cy="2517775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120"/>
            <a:ext cx="3287142" cy="2517775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17" y="3492500"/>
            <a:ext cx="2524125" cy="3365500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863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 НА ЛОПАТОЧКАХ </a:t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сказкам «</a:t>
            </a:r>
            <a:r>
              <a:rPr lang="ru-RU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избушка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и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«Репка»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1" y="1052736"/>
            <a:ext cx="3728011" cy="2564116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744416" cy="2518433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49812"/>
            <a:ext cx="3551292" cy="2661791"/>
          </a:xfrm>
          <a:prstGeom prst="rect">
            <a:avLst/>
          </a:prstGeom>
          <a:ln w="76200">
            <a:solidFill>
              <a:srgbClr val="D6009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3940" r="-706" b="6245"/>
          <a:stretch/>
        </p:blipFill>
        <p:spPr bwMode="auto">
          <a:xfrm>
            <a:off x="2576527" y="3849812"/>
            <a:ext cx="2232248" cy="2673197"/>
          </a:xfrm>
          <a:prstGeom prst="rect">
            <a:avLst/>
          </a:prstGeom>
          <a:ln w="76200">
            <a:solidFill>
              <a:srgbClr val="00B0F0"/>
            </a:solidFill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723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Также для показа различных видов театра по русским народным сказкам </a:t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были сделаны ширмы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Настольная ширма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8" y="2060848"/>
            <a:ext cx="3371140" cy="2847932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3903286" cy="3001332"/>
          </a:xfrm>
          <a:prstGeom prst="rect">
            <a:avLst/>
          </a:prstGeom>
          <a:ln w="76200">
            <a:solidFill>
              <a:srgbClr val="33CC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601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Напольная ширма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s://i.mycdn.me/image?id=912234776477&amp;t=3&amp;plc=API&amp;viewToken=L1AoTYjX1A5GIUfzYXkFng&amp;tkn=*DZdKN4XK0yTULjy81bR2O2dNZ4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285"/>
            <a:ext cx="2808312" cy="4140460"/>
          </a:xfrm>
          <a:prstGeom prst="rect">
            <a:avLst/>
          </a:prstGeom>
          <a:ln w="76200">
            <a:solidFill>
              <a:srgbClr val="D6009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04864"/>
            <a:ext cx="4858397" cy="3640587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3543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Самостоятельная  </a:t>
            </a:r>
            <a:r>
              <a:rPr lang="ru-RU" sz="1600" b="1" i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деятельность </a:t>
            </a:r>
            <a: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детей</a:t>
            </a:r>
            <a:b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</a:br>
            <a: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/>
            </a:r>
            <a:b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</a:br>
            <a:r>
              <a:rPr lang="ru-RU" sz="1600" b="1" i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/>
            </a:r>
            <a:br>
              <a:rPr lang="ru-RU" sz="1600" b="1" i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</a:br>
            <a:endParaRPr lang="ru-RU" sz="1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738781" cy="2880320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98" y="817796"/>
            <a:ext cx="3173516" cy="2378398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9" name="Рисунок 8" descr="https://i.mycdn.me/image?id=912172012445&amp;t=3&amp;plc=API&amp;viewToken=HoJIrVJY-oYn1qSj-9I2mQ&amp;tkn=*xVIUeAh_dL2szI1pY1_JcrmsNA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82" y="817796"/>
            <a:ext cx="2376264" cy="2952328"/>
          </a:xfrm>
          <a:prstGeom prst="rect">
            <a:avLst/>
          </a:prstGeom>
          <a:ln w="76200">
            <a:solidFill>
              <a:srgbClr val="33CC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" name="Рисунок 9" descr="https://i.mycdn.me/i?r=AyH4iRPQ2q0otWIFepML2LxR7qZXXoEQ0xBxVHXJ2DSGXg&amp;dpr=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84" y="4149080"/>
            <a:ext cx="3096344" cy="2398782"/>
          </a:xfrm>
          <a:prstGeom prst="rect">
            <a:avLst/>
          </a:prstGeom>
          <a:ln w="76200">
            <a:solidFill>
              <a:srgbClr val="D6009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8" t="11804" r="10187" b="9974"/>
          <a:stretch/>
        </p:blipFill>
        <p:spPr bwMode="auto">
          <a:xfrm>
            <a:off x="4406053" y="3356991"/>
            <a:ext cx="2270827" cy="1991479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15468" b="16167"/>
          <a:stretch/>
        </p:blipFill>
        <p:spPr bwMode="auto">
          <a:xfrm>
            <a:off x="1464930" y="4005064"/>
            <a:ext cx="2799684" cy="2232248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868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9876"/>
            <a:ext cx="3359150" cy="2524125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5" y="2636912"/>
            <a:ext cx="3359150" cy="2517775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9"/>
          <a:stretch/>
        </p:blipFill>
        <p:spPr bwMode="auto">
          <a:xfrm>
            <a:off x="3923928" y="727205"/>
            <a:ext cx="3359150" cy="2023058"/>
          </a:xfrm>
          <a:prstGeom prst="rect">
            <a:avLst/>
          </a:prstGeom>
          <a:ln w="76200">
            <a:solidFill>
              <a:srgbClr val="33CC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4" r="6639" b="14308"/>
          <a:stretch/>
        </p:blipFill>
        <p:spPr bwMode="auto">
          <a:xfrm>
            <a:off x="6842073" y="2108103"/>
            <a:ext cx="1966365" cy="2157539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35" y="3941437"/>
            <a:ext cx="1890713" cy="2524125"/>
          </a:xfrm>
          <a:prstGeom prst="rect">
            <a:avLst/>
          </a:prstGeom>
          <a:ln w="76200">
            <a:solidFill>
              <a:srgbClr val="CC33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2524125" cy="2517775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321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Совместно с родителями была проведена акция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Подари сказку детскому саду»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организована выставка сказок.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380026" cy="4032448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804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Работа с родителями</a:t>
            </a:r>
            <a:endParaRPr lang="ru-RU" dirty="0"/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323528" y="1165734"/>
            <a:ext cx="3673475" cy="1008062"/>
          </a:xfrm>
          <a:prstGeom prst="ellipse">
            <a:avLst/>
          </a:prstGeom>
          <a:solidFill>
            <a:srgbClr val="FF3300"/>
          </a:solidFill>
          <a:ln w="12700" cap="rnd" cmpd="sng" algn="ctr">
            <a:solidFill>
              <a:srgbClr val="E6B91E"/>
            </a:solidFill>
            <a:prstDash val="solid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prstClr val="black"/>
                </a:solidFill>
                <a:latin typeface="Trebuchet MS" panose="020B0603020202020204"/>
              </a:rPr>
              <a:t>Консультации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624" y="1921891"/>
            <a:ext cx="3682303" cy="10181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55776" y="1984786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dirty="0">
                <a:solidFill>
                  <a:prstClr val="black"/>
                </a:solidFill>
                <a:latin typeface="Trebuchet MS" panose="020B0603020202020204"/>
              </a:rPr>
              <a:t>Памятки, </a:t>
            </a:r>
          </a:p>
          <a:p>
            <a:pPr lvl="0" algn="ctr">
              <a:spcBef>
                <a:spcPct val="50000"/>
              </a:spcBef>
            </a:pPr>
            <a:r>
              <a:rPr lang="ru-RU" dirty="0">
                <a:solidFill>
                  <a:prstClr val="black"/>
                </a:solidFill>
                <a:latin typeface="Trebuchet MS" panose="020B0603020202020204"/>
              </a:rPr>
              <a:t>рекомендации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200" y="2868886"/>
            <a:ext cx="3682303" cy="101812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724128" y="31210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Папки – передвижки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информационные </a:t>
            </a:r>
            <a:r>
              <a:rPr lang="ru-RU" dirty="0" smtClean="0"/>
              <a:t>стенды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301" y="2488650"/>
            <a:ext cx="1851670" cy="2468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48932"/>
            <a:ext cx="2513836" cy="18853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611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Заключительный этап</a:t>
            </a:r>
            <a:r>
              <a:rPr lang="ru-RU" sz="29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865515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завершению проекта дети: 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Овладели навыками грамотной и выразительной речью,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Научились передавать различные чувства, используя мимику, жесты,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проявлять интерес к театрализованной деятельности,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Научились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</a:rPr>
              <a:t>аккуратному обращению с книгой.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с большим удовольствием принимают участие в совместной деятельности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Повысилась культура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по проблеме приобщения детей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литературе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8" b="13061"/>
          <a:stretch/>
        </p:blipFill>
        <p:spPr bwMode="auto">
          <a:xfrm>
            <a:off x="3491880" y="4636236"/>
            <a:ext cx="3840426" cy="1982549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654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91680" y="404664"/>
            <a:ext cx="6154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нельзя без сказок нам прожить друзья,</a:t>
            </a:r>
            <a:r>
              <a:rPr lang="ru-RU" sz="12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со сказкой проще нам найти слова</a:t>
            </a:r>
            <a:r>
              <a:rPr lang="ru-RU" sz="12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любимых деток или малыша”.</a:t>
            </a:r>
            <a:r>
              <a:rPr lang="ru-RU" sz="40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solidFill>
                <a:srgbClr val="002060"/>
              </a:solidFill>
              <a:latin typeface="Monotype Corsiva" pitchFamily="66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268760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любви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книгам начинается в раннем детстве и способствуют этому сказки. Сказка играет большую роль в становлении личности ребенка,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поведения.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 – самая древняя из распространенных форм устного народного творчества. А в век технического прогресса, когда чтение художественных произведений, в том числе и сказок, заменили игры на компьютерах, планшетах, телефонах, происходит понижение освоения детьми духовного богатства народа. Сказка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лучшим другом для воспитателя. Ведь самое главное чему учит сказка- это добру. И для того, чтобы повысить интерес к сказкам, любви к книгам у подрастающего поколения, мною был разработан проект «В гостях у сказки»   </a:t>
            </a:r>
          </a:p>
          <a:p>
            <a:pPr algn="ctr">
              <a:lnSpc>
                <a:spcPct val="150000"/>
              </a:lnSpc>
            </a:pP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06837"/>
            <a:ext cx="42132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5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93610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/>
            </a:r>
            <a:br>
              <a:rPr lang="ru-RU" sz="32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</a:br>
            <a:r>
              <a:rPr lang="ru-RU" sz="32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/>
            </a:r>
            <a:br>
              <a:rPr lang="ru-RU" sz="32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</a:br>
            <a:r>
              <a:rPr lang="ru-RU" sz="32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Актуальность: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2900" dirty="0">
                <a:solidFill>
                  <a:prstClr val="black"/>
                </a:solidFill>
              </a:rPr>
              <a:t/>
            </a:r>
            <a:br>
              <a:rPr lang="ru-RU" sz="2900" dirty="0">
                <a:solidFill>
                  <a:prstClr val="black"/>
                </a:solidFill>
              </a:rPr>
            </a:b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072" y="836712"/>
            <a:ext cx="8136904" cy="53285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10-15 лет дети стали меньше читать, электронные носители    вытесняют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книгу. Все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сегодня живем совсем в иной культуре. И несмотря на то, что сказка – древнейший жанр устного народного творчества, которая играет большую роль в становлении личности ребенка, в модели его поведения, от которой идет огромное воспитательной значение, теряет свои корни.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в устном народном творчестве, как нигде больше сохранились особенные черты русского характера, представления о добре, красоте, храбрости, трудолюбии, верности. Все это мы можем увидеть в русских народных сказках. Именно сказки являются материалом для обучения детей развитию речи. Дети знают очень мало русских народных сказок. И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сегодняшнем этапе жизни современного общества данная тема очень актуальна. 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576064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ru-RU" sz="36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ru-RU" sz="36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  <a:t> </a:t>
            </a:r>
            <a:br>
              <a:rPr lang="ru-RU" sz="36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ru-RU" sz="36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  <a:t>Цели и задачи:</a:t>
            </a:r>
            <a:r>
              <a:rPr lang="ru-RU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20688"/>
            <a:ext cx="7776864" cy="604867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7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7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7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интереса детей к русским народным сказкам, создание условий для активного использования сказок в деятельности детей, развитие нравственных ценностей.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7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ru-RU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у детей интерес к </a:t>
            </a:r>
            <a:r>
              <a:rPr lang="ru-RU" sz="7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сказкам, </a:t>
            </a:r>
            <a:r>
              <a:rPr lang="ru-RU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рассматриванию (совместно со взрослым и </a:t>
            </a:r>
            <a:r>
              <a:rPr lang="ru-RU" sz="7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самостоятельно)</a:t>
            </a:r>
          </a:p>
          <a:p>
            <a:pPr>
              <a:lnSpc>
                <a:spcPct val="140000"/>
              </a:lnSpc>
            </a:pPr>
            <a:r>
              <a:rPr lang="ru-RU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внимательно слушать сказки, пересказывать их</a:t>
            </a:r>
            <a:r>
              <a:rPr lang="ru-RU" sz="7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7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ru-RU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познавательные способности детей, связную диалогическую речь, творческое воображение, внимание, мышление, 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память;</a:t>
            </a:r>
          </a:p>
          <a:p>
            <a:pPr>
              <a:lnSpc>
                <a:spcPct val="140000"/>
              </a:lnSpc>
            </a:pP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Привлечь </a:t>
            </a:r>
            <a:r>
              <a:rPr lang="ru-RU" sz="7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детей к совместной театрализованной деятельности; вызывать желание детей участвовать в драматизациях сказок, воспитывать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уверенность;</a:t>
            </a:r>
          </a:p>
          <a:p>
            <a:pPr>
              <a:lnSpc>
                <a:spcPct val="140000"/>
              </a:lnSpc>
            </a:pP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Привлечь </a:t>
            </a:r>
            <a:r>
              <a:rPr lang="ru-RU" sz="7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родителей к совместной работе с детьми и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воспитателями;</a:t>
            </a:r>
          </a:p>
          <a:p>
            <a:pPr>
              <a:lnSpc>
                <a:spcPct val="140000"/>
              </a:lnSpc>
            </a:pP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Повысить </a:t>
            </a:r>
            <a:r>
              <a:rPr lang="ru-RU" sz="7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педагогическую компетентность родителей в воспитании детей младшего дошкольного возраста через устное народное творчество. </a:t>
            </a:r>
          </a:p>
          <a:p>
            <a:pPr marL="0" indent="0" algn="ctr" fontAlgn="base">
              <a:lnSpc>
                <a:spcPct val="170000"/>
              </a:lnSpc>
              <a:spcAft>
                <a:spcPts val="2250"/>
              </a:spcAft>
              <a:buNone/>
            </a:pPr>
            <a:r>
              <a:rPr lang="ru-RU" sz="5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Aft>
                <a:spcPts val="2250"/>
              </a:spcAft>
            </a:pPr>
            <a:endParaRPr lang="ru-RU" sz="16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955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880320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40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  <a:t>Предполагаемый </a:t>
            </a:r>
            <a:r>
              <a:rPr lang="ru-RU" sz="40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  <a:t>результат:</a:t>
            </a:r>
            <a:r>
              <a:rPr lang="ru-RU" sz="40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ru-RU" sz="40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</a:br>
            <a:r>
              <a:rPr lang="ru-RU" sz="40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ru-RU" sz="40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8733656" cy="4525963"/>
          </a:xfrm>
        </p:spPr>
        <p:txBody>
          <a:bodyPr>
            <a:normAutofit fontScale="92500" lnSpcReduction="10000"/>
          </a:bodyPr>
          <a:lstStyle/>
          <a:p>
            <a:pPr lvl="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формируется интерес к сказкам, театрализованной деятельности, 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Повысится уровень </a:t>
            </a: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развития литературной речи (обогащается речь, ее грамматический строй, развивается эмоциональная выразительность речи, формируется навык общения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Повысится количество родителей, участвующих в совместных 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</a:p>
          <a:p>
            <a:pPr lvl="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Через имитацию образа героев сказок дети научатся различать добро и зло; характеризовать поступки, поведение; выражать эмоции и понимать чувства </a:t>
            </a:r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других.</a:t>
            </a:r>
          </a:p>
          <a:p>
            <a:pPr marL="1371600" lvl="3" indent="0">
              <a:lnSpc>
                <a:spcPct val="150000"/>
              </a:lnSpc>
              <a:buNone/>
            </a:pPr>
            <a:r>
              <a:rPr lang="ru-RU" sz="1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</a:t>
            </a:r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сентябрь 2021 года – май 2022 года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3" indent="0">
              <a:lnSpc>
                <a:spcPct val="150000"/>
              </a:lnSpc>
              <a:buNone/>
            </a:pPr>
            <a:endParaRPr lang="ru-RU" sz="1800" b="1" i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371600" lvl="3" indent="0">
              <a:lnSpc>
                <a:spcPct val="150000"/>
              </a:lnSpc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2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  <a:t>Этапы работы над проектом</a:t>
            </a:r>
            <a:br>
              <a:rPr lang="ru-RU" sz="3200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23528" y="899062"/>
            <a:ext cx="5904656" cy="173059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ПОДГОТОВИТЕЛЬНЫЙ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83568" y="602128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475656" y="2924944"/>
            <a:ext cx="5688632" cy="1544542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ПРАКТИЧЕСКИЙ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699792" y="4764778"/>
            <a:ext cx="5544616" cy="158131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ЗАКЛЮЧИТЕЛЬНЫЙ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4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9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Подготовительный этап: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623731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AutoNum type="arabicPeriod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подбор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консультаций, составлен рекомендованный список художественных произведений для совместного чтения, просмотра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Изучение методической литературы по теме.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Подготовка материала для совместной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подбор картотеки пальчиковых и подвижных игр по мотивам русских народных сказок.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Подбор наглядного материала, создание условий для реализации проекта.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Наблюдение за детской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деятельностью.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Знакомство с различными видами театра.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475418"/>
            <a:ext cx="2088232" cy="1567464"/>
          </a:xfrm>
          <a:prstGeom prst="rect">
            <a:avLst/>
          </a:prstGeom>
          <a:ln w="76200">
            <a:solidFill>
              <a:srgbClr val="33CC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0" t="6585" r="16508"/>
          <a:stretch/>
        </p:blipFill>
        <p:spPr bwMode="auto">
          <a:xfrm>
            <a:off x="6444208" y="4237550"/>
            <a:ext cx="2326511" cy="2373404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r="7447" b="15315"/>
          <a:stretch/>
        </p:blipFill>
        <p:spPr bwMode="auto">
          <a:xfrm>
            <a:off x="2627784" y="4367558"/>
            <a:ext cx="3398656" cy="2137579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458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9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Практический этап:</a:t>
            </a:r>
            <a:br>
              <a:rPr lang="ru-RU" sz="2900" b="1" i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</a:br>
            <a: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Совместная деятельность с </a:t>
            </a:r>
            <a: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детьми</a:t>
            </a:r>
            <a: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/>
            </a:r>
            <a:br>
              <a:rPr lang="ru-RU" sz="1600" b="1" i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</a:br>
            <a:r>
              <a:rPr lang="ru-RU" sz="20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повышения интереса детей к театрализованной деятельности были приобретены и изготовлены различные виды театра:</a:t>
            </a:r>
            <a:br>
              <a:rPr lang="ru-RU" sz="20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905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НАСТОЛЬНЫЙ </a:t>
            </a:r>
            <a:r>
              <a:rPr lang="ru-RU" sz="2200" b="1" dirty="0" smtClean="0">
                <a:ln w="1905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</a:t>
            </a:r>
            <a:r>
              <a:rPr lang="ru-RU" sz="2200" i="1" dirty="0" smtClean="0">
                <a:ln w="1905"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ln w="1905"/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852936"/>
            <a:ext cx="8229600" cy="3489251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endParaRPr lang="ru-RU" sz="13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i.mycdn.me/image?id=912146103453&amp;t=3&amp;plc=API&amp;viewToken=s-ByXdj4sq0in1HgIkBiww&amp;tkn=*n8AD9sW-dzINIbqCryEMbuxWYS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" b="14525"/>
          <a:stretch/>
        </p:blipFill>
        <p:spPr bwMode="auto">
          <a:xfrm>
            <a:off x="468698" y="2420888"/>
            <a:ext cx="3456384" cy="2592288"/>
          </a:xfrm>
          <a:prstGeom prst="rect">
            <a:avLst/>
          </a:prstGeom>
          <a:solidFill>
            <a:schemeClr val="accent2"/>
          </a:solidFill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1" name="Рисунок 10" descr="https://i.mycdn.me/image?id=912146102685&amp;t=3&amp;plc=API&amp;viewToken=TcP_iKmp4ZVpffeWnkSewQ&amp;tkn=*tQzAHBDgmuTju91i6ORcdtwgn_w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b="6553"/>
          <a:stretch/>
        </p:blipFill>
        <p:spPr bwMode="auto">
          <a:xfrm>
            <a:off x="5148064" y="3068960"/>
            <a:ext cx="3307204" cy="2789736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211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КОНУСНЫЙ ТЕАТР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2"/>
          <a:stretch/>
        </p:blipFill>
        <p:spPr bwMode="auto">
          <a:xfrm>
            <a:off x="387777" y="1124744"/>
            <a:ext cx="4032447" cy="2403383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26968" r="13650" b="13428"/>
          <a:stretch/>
        </p:blipFill>
        <p:spPr bwMode="auto">
          <a:xfrm>
            <a:off x="4572000" y="3861048"/>
            <a:ext cx="3908453" cy="2480153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879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637</Words>
  <Application>Microsoft Office PowerPoint</Application>
  <PresentationFormat>Экран (4:3)</PresentationFormat>
  <Paragraphs>68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  Актуальность:  </vt:lpstr>
      <vt:lpstr>   Цели и задачи:  </vt:lpstr>
      <vt:lpstr>Предполагаемый результат:  </vt:lpstr>
      <vt:lpstr>Этапы работы над проектом </vt:lpstr>
      <vt:lpstr>Подготовительный этап:</vt:lpstr>
      <vt:lpstr>Практический этап: Совместная деятельность с детьми Для повышения интереса детей к театрализованной деятельности были приобретены и изготовлены различные виды театра: НАСТОЛЬНЫЙ ТЕАТР </vt:lpstr>
      <vt:lpstr>КОНУСНЫЙ ТЕАТР</vt:lpstr>
      <vt:lpstr>Презентация PowerPoint</vt:lpstr>
      <vt:lpstr>Презентация PowerPoint</vt:lpstr>
      <vt:lpstr>  ТЕАТР НА ЛОПАТОЧКАХ  по сказкам «Заюшкина избушка» и «Репка» </vt:lpstr>
      <vt:lpstr>     Также для показа различных видов театра по русским народным сказкам  были сделаны ширмы     Настольная ширма   </vt:lpstr>
      <vt:lpstr>Напольная ширма</vt:lpstr>
      <vt:lpstr>Самостоятельная  деятельность детей   </vt:lpstr>
      <vt:lpstr>Презентация PowerPoint</vt:lpstr>
      <vt:lpstr>Совместно с родителями была проведена акция  «Подари сказку детскому саду»  и организована выставка сказок. </vt:lpstr>
      <vt:lpstr>Работа с родителями</vt:lpstr>
      <vt:lpstr>Заключительный этап: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Lidia</dc:creator>
  <cp:lastModifiedBy>Оксана</cp:lastModifiedBy>
  <cp:revision>84</cp:revision>
  <dcterms:created xsi:type="dcterms:W3CDTF">2014-08-06T17:34:00Z</dcterms:created>
  <dcterms:modified xsi:type="dcterms:W3CDTF">2021-12-13T19:31:13Z</dcterms:modified>
</cp:coreProperties>
</file>