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6" r:id="rId5"/>
    <p:sldId id="265" r:id="rId6"/>
    <p:sldId id="276" r:id="rId7"/>
    <p:sldId id="274" r:id="rId8"/>
    <p:sldId id="273" r:id="rId9"/>
    <p:sldId id="264" r:id="rId10"/>
    <p:sldId id="277" r:id="rId11"/>
    <p:sldId id="279" r:id="rId12"/>
    <p:sldId id="280" r:id="rId13"/>
    <p:sldId id="292" r:id="rId14"/>
    <p:sldId id="282" r:id="rId15"/>
    <p:sldId id="288" r:id="rId16"/>
    <p:sldId id="294" r:id="rId17"/>
    <p:sldId id="295" r:id="rId18"/>
    <p:sldId id="296" r:id="rId19"/>
    <p:sldId id="283" r:id="rId20"/>
    <p:sldId id="284" r:id="rId21"/>
    <p:sldId id="298" r:id="rId22"/>
    <p:sldId id="300" r:id="rId23"/>
    <p:sldId id="299" r:id="rId24"/>
    <p:sldId id="285" r:id="rId25"/>
    <p:sldId id="286" r:id="rId26"/>
    <p:sldId id="302" r:id="rId27"/>
    <p:sldId id="301" r:id="rId28"/>
    <p:sldId id="291" r:id="rId29"/>
    <p:sldId id="290" r:id="rId30"/>
    <p:sldId id="303" r:id="rId31"/>
    <p:sldId id="304" r:id="rId32"/>
    <p:sldId id="305" r:id="rId33"/>
    <p:sldId id="287" r:id="rId34"/>
    <p:sldId id="29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3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7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0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A4DAA-E23A-4C36-91E2-72C5BDD4A10A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F6270-D9A4-4C46-8A1C-E4A96E330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6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microsoft.com/office/2007/relationships/hdphoto" Target="../media/hdphoto7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23407" y="2276872"/>
            <a:ext cx="659424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anose="02020603050405020304" pitchFamily="18" charset="0"/>
              </a:rPr>
              <a:t>МЕТОД </a:t>
            </a:r>
            <a:r>
              <a:rPr lang="ru-RU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anose="02020603050405020304" pitchFamily="18" charset="0"/>
              </a:rPr>
              <a:t>ПРОЕКТОВ </a:t>
            </a:r>
          </a:p>
          <a:p>
            <a:pPr algn="ctr"/>
            <a:r>
              <a:rPr lang="ru-RU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anose="02020603050405020304" pitchFamily="18" charset="0"/>
              </a:rPr>
              <a:t>КАК СРЕДСТВО 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anose="02020603050405020304" pitchFamily="18" charset="0"/>
              </a:rPr>
              <a:t>РАЗВИТИЯ </a:t>
            </a:r>
          </a:p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anose="02020603050405020304" pitchFamily="18" charset="0"/>
              </a:rPr>
              <a:t>ЛИЧНОСТИ РЕБЁНКА</a:t>
            </a:r>
            <a:endParaRPr lang="ru-RU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4941168"/>
            <a:ext cx="380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Балачевцова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Е.Г.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2" y="1383159"/>
            <a:ext cx="718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«Кирилловский детский сад «Теремок»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7864" y="116632"/>
            <a:ext cx="3155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бывают: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16493"/>
              </p:ext>
            </p:extLst>
          </p:nvPr>
        </p:nvGraphicFramePr>
        <p:xfrm>
          <a:off x="683568" y="663215"/>
          <a:ext cx="7992888" cy="57901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384376"/>
                <a:gridCol w="4608512"/>
              </a:tblGrid>
              <a:tr h="103395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доминирующему методу: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исследовательские, информационные, творческие, игровые, приключенческие, практико-ориентированные.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441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характеру содержания: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включают ребенка и его семью, ребенка и природу, ребенка и рукотворный мир, ребенка, общество и его культурные ценности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64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характеру контактов: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осуществляется внутри одной возрастной группы, в контакте с другой возрастной группой, внутри ДОУ, в контакте с семьей, в контакте с учреждениями культуры, в контакте с общественными организациями (открытый проект).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376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количеству участников: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индивидуальный, парный, групповой фронтальный.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376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характеру участия ребенка в проекте: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заказчик, эксперт, исполнитель, участник от зарождения идеи до получения результата.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4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7564" y="188640"/>
            <a:ext cx="78488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проектов: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 -творческие: дети экспериментируют, а затем результаты оформляют в виде газет, драматизации детского дизайна;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-игровые (с элементами творческих игр, когда дети входят в образ персонажей сказки и решают по-своему поставленные проблемы);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 –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-ориентированные: дети собирают информацию и реализуют ее, ориентируясь на социальные интересы (например, оформление и дизайн группы);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ворческие (оформление результата в виде детского праздника, музыкальной сказки, детского дизайна. Например - «Театральная неделя»).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2664" y="3284984"/>
            <a:ext cx="81009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проектной деятельности: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Исследовательски-творческие проекты -сборник сочинений -газеты и журналы - итоговое занятие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Информационно-практические проекты -оформление группы ,изготовление -выращивание цветов, лука, создание кашпо;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проекты – стенгазеты, макеты; - постановка сказки, спектакля; - выставка.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289679"/>
            <a:ext cx="777686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план работы воспитателя по подготовке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цели проекта.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плана движения к цели (воспитатель, методист обсуждают план с родителями).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Привлечение специалистов к осуществлению соответствующих разделов проекта.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Составление плана-схемы проекта.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Сбор, накопление материала.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Включение в план-схему проекта занятий, игр и других видов детской деятельности.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Домашние задания и задания для самостоятельного выполнения.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проекта, открытое занятие.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9140" y="5695088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любого проекта лежит проблема, для решения которой требуется исследовательский поиск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https://w7.pngwing.com/pngs/910/509/png-transparent-emojipedia-emoticon-hand-meaning-iphone-x-hand-hand-smiley-materi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5" r="19026"/>
          <a:stretch/>
        </p:blipFill>
        <p:spPr bwMode="auto">
          <a:xfrm>
            <a:off x="2238700" y="201543"/>
            <a:ext cx="5933699" cy="645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5358" y="4840280"/>
            <a:ext cx="32480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– это 5 «П»</a:t>
            </a:r>
          </a:p>
        </p:txBody>
      </p:sp>
      <p:sp>
        <p:nvSpPr>
          <p:cNvPr id="5" name="Прямоугольник 4"/>
          <p:cNvSpPr/>
          <p:nvPr/>
        </p:nvSpPr>
        <p:spPr>
          <a:xfrm rot="15832828">
            <a:off x="2072561" y="3161627"/>
            <a:ext cx="1822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 rot="16036540">
            <a:off x="2433409" y="2229328"/>
            <a:ext cx="2575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2976498" y="1751204"/>
            <a:ext cx="338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информации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 rot="16519215">
            <a:off x="4837213" y="2155675"/>
            <a:ext cx="1576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20189805">
            <a:off x="5634614" y="3899947"/>
            <a:ext cx="2300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205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188640"/>
            <a:ext cx="76145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 русским задором по русским просторам»</a:t>
            </a:r>
          </a:p>
          <a:p>
            <a:pPr lvl="0">
              <a:lnSpc>
                <a:spcPct val="150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воспитание 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интереса и уважения к ценностям </a:t>
            </a:r>
            <a:endParaRPr lang="ru-RU" sz="2400" dirty="0" smtClean="0">
              <a:solidFill>
                <a:prstClr val="black"/>
              </a:solidFill>
              <a:latin typeface="Times New Roman"/>
            </a:endParaRPr>
          </a:p>
          <a:p>
            <a:pPr lvl="0"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духовной 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культуры,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традициям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, истории своего народа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2082" y="2127632"/>
            <a:ext cx="777686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Clr>
                <a:prstClr val="black">
                  <a:shade val="95000"/>
                </a:prstClr>
              </a:buClr>
              <a:buSzPct val="65000"/>
            </a:pPr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Тип проекта: 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познавательно – творческий</a:t>
            </a:r>
            <a:endParaRPr lang="ru-RU" sz="2800" dirty="0">
              <a:solidFill>
                <a:prstClr val="black"/>
              </a:solidFill>
              <a:latin typeface="Times New Roman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prstClr val="black">
                  <a:shade val="95000"/>
                </a:prstClr>
              </a:buClr>
              <a:buSzPct val="65000"/>
            </a:pPr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По количеству участников: 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групповой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prstClr val="black">
                  <a:shade val="95000"/>
                </a:prstClr>
              </a:buClr>
              <a:buSzPct val="65000"/>
            </a:pP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долгосрочный (год) 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prstClr val="black">
                  <a:shade val="95000"/>
                </a:prstClr>
              </a:buClr>
              <a:buSzPct val="65000"/>
            </a:pPr>
            <a:r>
              <a:rPr lang="ru-RU" sz="2800" b="1" u="sng" dirty="0" smtClean="0">
                <a:solidFill>
                  <a:srgbClr val="C00000"/>
                </a:solidFill>
                <a:latin typeface="Times New Roman"/>
              </a:rPr>
              <a:t>Участники </a:t>
            </a:r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проекта: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дети, </a:t>
            </a:r>
            <a:r>
              <a:rPr lang="ru-RU" sz="2400" dirty="0">
                <a:solidFill>
                  <a:prstClr val="black"/>
                </a:solidFill>
                <a:latin typeface="Times New Roman"/>
              </a:rPr>
              <a:t>воспитатели, музыкальный руководитель,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1445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5556" y="18757"/>
            <a:ext cx="7992888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Задачи проекта: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Знакомить детей с народным творчеством, традициями нашего края – народными праздниками, играми, хороводами.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Показать детям красоту русского языка через устное народное творчество, выраженное в песнях, припевках, колядках.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Развивать творческие способности детей при подготовке к праздникам через изготовление поделок, разучивание танцев, стихов, чтение сказок.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Развивать познавательную активность, любознательность.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Привлекать родителей к совместной деятельности с детьми.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Воспитание любви и уважения к традициям своего народа.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86772"/>
            <a:ext cx="3888432" cy="255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8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3555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Подготовительный этап</a:t>
            </a:r>
            <a:endParaRPr lang="ru-RU" sz="24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2" l="0" r="89925">
                        <a14:foregroundMark x1="9539" y1="34155" x2="9539" y2="34155"/>
                        <a14:foregroundMark x1="61308" y1="5810" x2="61308" y2="5810"/>
                        <a14:foregroundMark x1="63773" y1="5282" x2="63773" y2="5282"/>
                        <a14:foregroundMark x1="57020" y1="5282" x2="57020" y2="5282"/>
                        <a14:foregroundMark x1="59164" y1="6514" x2="59164" y2="6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51">
            <a:off x="4840132" y="3411498"/>
            <a:ext cx="3960439" cy="22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21045"/>
          <a:stretch/>
        </p:blipFill>
        <p:spPr>
          <a:xfrm rot="775270">
            <a:off x="4772770" y="591604"/>
            <a:ext cx="3470998" cy="197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20454"/>
          <a:stretch/>
        </p:blipFill>
        <p:spPr>
          <a:xfrm rot="10104857">
            <a:off x="880786" y="989716"/>
            <a:ext cx="3247524" cy="259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2437" r="14776" b="2306"/>
          <a:stretch/>
        </p:blipFill>
        <p:spPr>
          <a:xfrm>
            <a:off x="1979406" y="3752047"/>
            <a:ext cx="2808618" cy="237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5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2252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u="sng" dirty="0">
                <a:solidFill>
                  <a:srgbClr val="C00000"/>
                </a:solidFill>
                <a:latin typeface="Times New Roman"/>
              </a:rPr>
              <a:t>Основной этап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66" y="2801064"/>
            <a:ext cx="2044422" cy="184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096344" cy="2042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9"/>
          <a:stretch/>
        </p:blipFill>
        <p:spPr>
          <a:xfrm>
            <a:off x="4310568" y="217153"/>
            <a:ext cx="4314236" cy="220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305" t="23754"/>
          <a:stretch/>
        </p:blipFill>
        <p:spPr>
          <a:xfrm>
            <a:off x="5364088" y="2950965"/>
            <a:ext cx="3420908" cy="276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91" y="4650007"/>
            <a:ext cx="3925319" cy="2207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8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43"/>
          <a:stretch/>
        </p:blipFill>
        <p:spPr>
          <a:xfrm>
            <a:off x="602918" y="858157"/>
            <a:ext cx="2711199" cy="247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2"/>
          <a:stretch/>
        </p:blipFill>
        <p:spPr>
          <a:xfrm>
            <a:off x="3491880" y="336232"/>
            <a:ext cx="4980754" cy="2643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02918" y="139450"/>
            <a:ext cx="1989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Праздники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147" y="3145883"/>
            <a:ext cx="23780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3" y="3493546"/>
            <a:ext cx="4249737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7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7805" y="1886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проекта:</a:t>
            </a:r>
            <a:endParaRPr lang="ru-RU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417"/>
          <a:stretch/>
        </p:blipFill>
        <p:spPr>
          <a:xfrm>
            <a:off x="564923" y="908720"/>
            <a:ext cx="3397679" cy="14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21492" r="16987" b="10249"/>
          <a:stretch/>
        </p:blipFill>
        <p:spPr>
          <a:xfrm>
            <a:off x="5735190" y="3068960"/>
            <a:ext cx="2975906" cy="343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7805" y="248418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/>
              </a:rPr>
              <a:t>Призовые места в муниципальном </a:t>
            </a:r>
            <a:endParaRPr lang="ru-RU" sz="1600" b="1" dirty="0" smtClean="0">
              <a:solidFill>
                <a:prstClr val="black"/>
              </a:solidFill>
              <a:latin typeface="Times New Roman"/>
            </a:endParaRP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Times New Roman"/>
              </a:rPr>
              <a:t>конкурсе </a:t>
            </a:r>
            <a:endParaRPr lang="ru-RU" sz="1600" b="1" dirty="0">
              <a:solidFill>
                <a:prstClr val="black"/>
              </a:solidFill>
              <a:latin typeface="Times New Roman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/>
              </a:rPr>
              <a:t>«Душа по капле собирает свет» 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/>
          <a:stretch/>
        </p:blipFill>
        <p:spPr bwMode="auto">
          <a:xfrm>
            <a:off x="734677" y="3645024"/>
            <a:ext cx="1212836" cy="17207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3"/>
          <a:stretch/>
        </p:blipFill>
        <p:spPr bwMode="auto">
          <a:xfrm>
            <a:off x="3779912" y="5023480"/>
            <a:ext cx="1298539" cy="1762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7"/>
          <a:stretch/>
        </p:blipFill>
        <p:spPr bwMode="auto">
          <a:xfrm>
            <a:off x="2286000" y="4142212"/>
            <a:ext cx="1279344" cy="1762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2" t="19420" r="6269" b="26716"/>
          <a:stretch/>
        </p:blipFill>
        <p:spPr>
          <a:xfrm>
            <a:off x="4139518" y="1268760"/>
            <a:ext cx="4502688" cy="151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50" t="5622" r="16417" b="5755"/>
          <a:stretch/>
        </p:blipFill>
        <p:spPr>
          <a:xfrm>
            <a:off x="3590348" y="3085348"/>
            <a:ext cx="2201467" cy="173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36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572" y="188640"/>
            <a:ext cx="770485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современной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наукой как цикл инновационной деятельности и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одной из перспективных педагогических технологий, имеющих соответствующие признаки, функции и структуру.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4531" y="3133726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исследовательских, поисковых, проблемных методов, в основе лежит развитие познавательных навыков детей, умений самостоятельно конструировать свои знания, ориентироваться в информационном пространстве; это развитие критического творческого мышления.</a:t>
            </a:r>
          </a:p>
        </p:txBody>
      </p:sp>
    </p:spTree>
    <p:extLst>
      <p:ext uri="{BB962C8B-B14F-4D97-AF65-F5344CB8AC3E}">
        <p14:creationId xmlns:p14="http://schemas.microsoft.com/office/powerpoint/2010/main" val="41573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116632"/>
            <a:ext cx="7920880" cy="286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«Дикие и домашние животные»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формировать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знаний детей об особенностях домашних и диких животных, их детенышах и роли в жизни человека.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u="sng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420888"/>
            <a:ext cx="7848872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информационно -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(месяц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родители</a:t>
            </a:r>
          </a:p>
        </p:txBody>
      </p:sp>
    </p:spTree>
    <p:extLst>
      <p:ext uri="{BB962C8B-B14F-4D97-AF65-F5344CB8AC3E}">
        <p14:creationId xmlns:p14="http://schemas.microsoft.com/office/powerpoint/2010/main" val="31458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7992888" cy="4617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lnSpc>
                <a:spcPct val="115000"/>
              </a:lnSpc>
              <a:spcBef>
                <a:spcPct val="0"/>
              </a:spcBef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Задачи:</a:t>
            </a:r>
            <a:endParaRPr lang="ru-RU" sz="2800" u="sng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расширить знания детей о диких и домашних животных и их детенышей, выделять их характерные признаки (внешность, повадки, среда обитания);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обогащать словарь детей по теме, правильно использовать уменьшительно-ласкательные слова;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память, внимание, мышление, воображение, мелкую моторику рук и речь;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lvl="0" indent="-285750" fontAlgn="base">
              <a:spcBef>
                <a:spcPts val="1125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воспитывать у детей доброжелательное отношение к окружающей природе и миру животных.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39" y="757757"/>
            <a:ext cx="359727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8375"/>
            <a:ext cx="3072061" cy="266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86" y="332656"/>
            <a:ext cx="3374948" cy="267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95144"/>
            <a:ext cx="3370105" cy="262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01823"/>
            <a:ext cx="3555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Подготовительный этап</a:t>
            </a:r>
            <a:endParaRPr lang="ru-RU" sz="2400" dirty="0">
              <a:solidFill>
                <a:srgbClr val="C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27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0" y="41524"/>
            <a:ext cx="9144000" cy="685799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08" y="3361206"/>
            <a:ext cx="4968552" cy="334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11" y="528475"/>
            <a:ext cx="3857061" cy="254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33" y="764704"/>
            <a:ext cx="3421905" cy="236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1" y="3104296"/>
            <a:ext cx="2891508" cy="250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04093"/>
            <a:ext cx="2252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u="sng" dirty="0">
                <a:solidFill>
                  <a:srgbClr val="C00000"/>
                </a:solidFill>
                <a:latin typeface="Times New Roman"/>
              </a:rPr>
              <a:t>Основной этап</a:t>
            </a:r>
          </a:p>
        </p:txBody>
      </p:sp>
    </p:spTree>
    <p:extLst>
      <p:ext uri="{BB962C8B-B14F-4D97-AF65-F5344CB8AC3E}">
        <p14:creationId xmlns:p14="http://schemas.microsoft.com/office/powerpoint/2010/main" val="27592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2507" y="99853"/>
            <a:ext cx="3099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76" y="3507771"/>
            <a:ext cx="2801242" cy="31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96" y="655033"/>
            <a:ext cx="4896208" cy="287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30297"/>
            <a:ext cx="3335337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2612">
            <a:off x="553120" y="2870984"/>
            <a:ext cx="295116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78" y="5062273"/>
            <a:ext cx="232251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6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8064896" cy="18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«Зимующие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птицы» 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экологических знаний о зимующих птицах и ответственного, бережного отношения к ним.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413336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Times New Roman"/>
              </a:rPr>
              <a:t>Тип </a:t>
            </a:r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проекта: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информационно - творческий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средней продолжительности</a:t>
            </a:r>
          </a:p>
          <a:p>
            <a:pPr>
              <a:lnSpc>
                <a:spcPct val="150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Times New Roman"/>
              </a:rPr>
              <a:t>Участники </a:t>
            </a:r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проекта: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педагоги, дети, родители. </a:t>
            </a:r>
          </a:p>
        </p:txBody>
      </p:sp>
    </p:spTree>
    <p:extLst>
      <p:ext uri="{BB962C8B-B14F-4D97-AF65-F5344CB8AC3E}">
        <p14:creationId xmlns:p14="http://schemas.microsoft.com/office/powerpoint/2010/main" val="30269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260648"/>
            <a:ext cx="7632848" cy="511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Задачи: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• закрепить знания детей о зимующих птицах, о роли человека в жизни зимующих птиц.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• пополнить предметно-развивающую среду по теме проекта.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• способствовать развитию творческих и интеллектуальных способностей воспитанников.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• привлечь воспитанников и родителей к помощи птицам в трудных зимних условиях.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694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31780"/>
            <a:ext cx="3960440" cy="22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фото с кормушками\Новая папка\20210112_115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5123"/>
            <a:ext cx="2385305" cy="3104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о с кормушками\Новая папка\20210112_1155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3" y="1052736"/>
            <a:ext cx="2025869" cy="27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фото с кормушками\Новая папка\20210112_1157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9" t="13508" r="4399"/>
          <a:stretch/>
        </p:blipFill>
        <p:spPr bwMode="auto">
          <a:xfrm>
            <a:off x="6444208" y="3212976"/>
            <a:ext cx="1638469" cy="251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1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6" name="Picture 4" descr="D:\раб стол 30 10 20\порт 2020\дипломы за конкурс пдд и старт все загрузила\загрузила\участие детей\птицы регион 20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65">
            <a:off x="6494836" y="603616"/>
            <a:ext cx="1500399" cy="20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8695" y="116632"/>
            <a:ext cx="3099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2694" y="908720"/>
            <a:ext cx="7687737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II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место в областном детском конкурсе </a:t>
            </a:r>
            <a:endParaRPr lang="ru-RU" sz="2400" b="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аппликаций «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Птицы за моим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окном»</a:t>
            </a:r>
            <a:endParaRPr lang="ru-RU" sz="2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693" y="2761726"/>
            <a:ext cx="508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и родителей в акции «Покормите птиц зимой»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72" y="3789040"/>
            <a:ext cx="6916712" cy="275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7992888" cy="298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добрые сказки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Закрепление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систематизация знаний детей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 русских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народных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сказках.</a:t>
            </a: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211E1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211E1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рививать </a:t>
            </a:r>
            <a:r>
              <a:rPr lang="ru-RU" sz="2400" dirty="0">
                <a:solidFill>
                  <a:srgbClr val="211E1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любовь к русским народным сказкам  и их героям</a:t>
            </a:r>
            <a:r>
              <a:rPr lang="ru-RU" sz="2400" dirty="0" smtClean="0">
                <a:solidFill>
                  <a:srgbClr val="211E1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7" y="2996952"/>
            <a:ext cx="7867667" cy="3080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Тип проекта: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познавательно-речевой</a:t>
            </a:r>
          </a:p>
          <a:p>
            <a:pPr lvl="0">
              <a:lnSpc>
                <a:spcPct val="150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краткосрочный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pPr lvl="0">
              <a:lnSpc>
                <a:spcPct val="15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Times New Roman"/>
              </a:rPr>
              <a:t>Участники проекта: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педагоги,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дети младшая группа, </a:t>
            </a:r>
          </a:p>
          <a:p>
            <a:pPr lvl="0">
              <a:lnSpc>
                <a:spcPct val="15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родители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568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80648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используется в дошкольном образовании. Педагоги не только проектируют свою деятельность, но и разрабатывают интересные проекты на самые разные темы с воспитанниками и их родителями.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7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3555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Подготовительный этап</a:t>
            </a:r>
            <a:endParaRPr lang="ru-RU" sz="24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146" name="Picture 2" descr="D:\по безопасности\Новая папка (2)\РАБОЧИЙ СТОЛ ПОСЛЕДИЙ\проет сказка\P80426-0837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5"/>
          <a:stretch/>
        </p:blipFill>
        <p:spPr bwMode="auto">
          <a:xfrm>
            <a:off x="683568" y="935140"/>
            <a:ext cx="3099374" cy="3931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по безопасности\Новая папка (2)\РАБОЧИЙ СТОЛ ПОСЛЕДИЙ\проет сказка\Новая папка (2)\P80428-133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3"/>
          <a:stretch/>
        </p:blipFill>
        <p:spPr bwMode="auto">
          <a:xfrm>
            <a:off x="4139952" y="4044091"/>
            <a:ext cx="3784455" cy="253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по безопасности\Новая папка (2)\РАБОЧИЙ СТОЛ ПОСЛЕДИЙ\проет сказка\Новая папка\P80523-100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72455"/>
            <a:ext cx="2139233" cy="1909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по безопасности\Новая папка (2)\РАБОЧИЙ СТОЛ ПОСЛЕДИЙ\проет сказка\Новая папка\P80523-101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1624">
            <a:off x="3978086" y="1709196"/>
            <a:ext cx="2588148" cy="1746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16632"/>
            <a:ext cx="2372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u="sng" dirty="0">
                <a:solidFill>
                  <a:srgbClr val="C00000"/>
                </a:solidFill>
                <a:latin typeface="Times New Roman"/>
              </a:rPr>
              <a:t>Основной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/>
              </a:rPr>
              <a:t>этап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по безопасности\Новая папка (2)\РАБОЧИЙ СТОЛ ПОСЛЕДИЙ\проет сказка\Новая папка\P80426-102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39" y="980728"/>
            <a:ext cx="2035726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по безопасности\Новая папка (2)\РАБОЧИЙ СТОЛ ПОСЛЕДИЙ\проет сказка\Новая папка\P80514-100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27" y="378278"/>
            <a:ext cx="2268743" cy="2849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по безопасности\Новая папка (2)\РАБОЧИЙ СТОЛ ПОСЛЕДИЙ\проет сказка\Новая папка\20180425_095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53841"/>
            <a:ext cx="2280368" cy="3100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по безопасности\Новая папка (2)\РАБОЧИЙ СТОЛ ПОСЛЕДИЙ\проет сказка\P80426-1136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"/>
          <a:stretch/>
        </p:blipFill>
        <p:spPr bwMode="auto">
          <a:xfrm>
            <a:off x="2354868" y="3861048"/>
            <a:ext cx="2250019" cy="281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по безопасности\Новая папка (2)\РАБОЧИЙ СТОЛ ПОСЛЕДИЙ\проет сказка\Новая папка\P80508-1009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16" y="1196752"/>
            <a:ext cx="2497645" cy="176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9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3099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проекта:</a:t>
            </a:r>
          </a:p>
        </p:txBody>
      </p:sp>
      <p:pic>
        <p:nvPicPr>
          <p:cNvPr id="7170" name="Picture 2" descr="D:\по безопасности\Новая папка (2)\РАБОЧИЙ СТОЛ ПОСЛЕДИЙ\проет сказка\Новая папка\P80522-131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20" y="983456"/>
            <a:ext cx="5928360" cy="398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332656"/>
            <a:ext cx="7128792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по развитию проектной деятельности в ДОУ способствует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личности ребенка,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сплочению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коллектива, коллектива группы детей и их родителей, которые становятся активными участниками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19287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613" y="2652627"/>
            <a:ext cx="7920880" cy="830997"/>
          </a:xfrm>
          <a:prstGeom prst="rect">
            <a:avLst/>
          </a:prstGeom>
          <a:noFill/>
        </p:spPr>
        <p:txBody>
          <a:bodyPr wrap="none" rtlCol="0">
            <a:prstTxWarp prst="textDeflate">
              <a:avLst>
                <a:gd name="adj" fmla="val 16408"/>
              </a:avLst>
            </a:prstTxWarp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5276" y="3105829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развития: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психологического благополучия и здоровья детей;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способностей;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воображения;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мышления;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коммуникативных навыков.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697" y="1450524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детской инициативы свободной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личности ребёнка, которая определяется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развития и задачами исследовательской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697" y="188640"/>
            <a:ext cx="82089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специально организованный педагогом и самостоятельно выполняемый воспитанниками комплекс действий, завершающихся созданием творческого продукта.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127594"/>
            <a:ext cx="6745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исследовательской деятельности</a:t>
            </a:r>
            <a:endParaRPr lang="ru-RU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36548"/>
              </p:ext>
            </p:extLst>
          </p:nvPr>
        </p:nvGraphicFramePr>
        <p:xfrm>
          <a:off x="683568" y="1124744"/>
          <a:ext cx="7992888" cy="5486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324476"/>
                <a:gridCol w="46684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Задачи в младшем дошкольном возрасте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Задачи развития в старшем дошкольном возрасте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вхождение детей в проблемную игровую ситуацию (ведущая роль педагога);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активизация желания искать пути разрешения проблемной ситуации (вместе с педагогом);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начальных предпосылок исследовательской деятельности (практические опыты).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предпосылок поисковой деятельности, интеллектуальной инициативы;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умения определять возможные методы решения проблемы с помощью взрослого, а затем и самостоятельно;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умения применять данные методы, способствующие решению поставленной задачи, с использованием различных вариантов;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желания пользоваться специальной терминологией, ведение конструктивной беседы в процессе совместной исследовательской деятельности.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9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34261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дифференциация в развитии проектной деятельности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908720"/>
            <a:ext cx="81369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3-5,5 лет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Проектная деятельность формируется на подражательно-исполнительском уровне. Активная роль взрослого. 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лет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Проектная деятельность переходит на развивающий уровень. Взрослый не только генерирует свои идеи, но и подключается к реализации идей детей. 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6-7 лет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достигает творческого уровня. Роль взрослого – развитие и поддержка       творческой активности детей, создание условий для     самостоятельной проектной деятельности.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46"/>
            <a:ext cx="9144000" cy="6857999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0585"/>
              </p:ext>
            </p:extLst>
          </p:nvPr>
        </p:nvGraphicFramePr>
        <p:xfrm>
          <a:off x="611560" y="1268760"/>
          <a:ext cx="8064894" cy="51511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12168"/>
                <a:gridCol w="3168352"/>
                <a:gridCol w="33843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педагога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детей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03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этап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цели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1.Формулирует проблему (цель). При постановке цели определяется и продукт проекта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Вводит в игровую (сюжетную) ситуацию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Формулирует задачу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1.Вхождение в проблему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2.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Вживание в игровую ситуацию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3.Принятие задачи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4.Дополнение задач проекта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этап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Помогает в решении задачи 5. Помогает спланировать деятельность 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Организует деятельность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Объединение детей в рабочие группы. 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Распределение амплуа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этап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проекта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Практическая помощь (по необходимости) 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Направляет и контролирует осуществление проекта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Формирование специфических знаний, умений навыков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этап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Подготовка к презентации 10.Презентация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Продукт деятельности готовят к презентации. 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Представляют (зрителям или экспертам) продукт деятельности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8143" y="116632"/>
            <a:ext cx="80648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метода проектов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(деятельность участников проекта по Т.А. Данилиной)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404664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реализации проектов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системность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сезонность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личности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возрастных особенностей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ребенком в условиях ДО и семьи.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проектов, используемых в работе дошкольных учреждений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4757" y="908720"/>
            <a:ext cx="705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проекты классифицируются: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по составу участников;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по целевой установке;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по тематике;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г) по срокам их реализации.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645024"/>
            <a:ext cx="8208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по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77148" y="4168244"/>
            <a:ext cx="63993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Одно-два занятия, в течение месяца</a:t>
            </a:r>
          </a:p>
          <a:p>
            <a:pPr lvl="0"/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средней продолжительности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2-4 месяца</a:t>
            </a:r>
          </a:p>
          <a:p>
            <a:pPr lvl="0"/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 течение учебного года</a:t>
            </a:r>
          </a:p>
        </p:txBody>
      </p:sp>
    </p:spTree>
    <p:extLst>
      <p:ext uri="{BB962C8B-B14F-4D97-AF65-F5344CB8AC3E}">
        <p14:creationId xmlns:p14="http://schemas.microsoft.com/office/powerpoint/2010/main" val="20349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1359</Words>
  <Application>Microsoft Office PowerPoint</Application>
  <PresentationFormat>Экран (4:3)</PresentationFormat>
  <Paragraphs>186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</dc:creator>
  <cp:lastModifiedBy>Elena</cp:lastModifiedBy>
  <cp:revision>53</cp:revision>
  <dcterms:created xsi:type="dcterms:W3CDTF">2021-02-06T21:41:01Z</dcterms:created>
  <dcterms:modified xsi:type="dcterms:W3CDTF">2021-02-16T12:05:37Z</dcterms:modified>
</cp:coreProperties>
</file>