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sldIdLst>
    <p:sldId id="257" r:id="rId2"/>
    <p:sldId id="258" r:id="rId3"/>
    <p:sldId id="259" r:id="rId4"/>
    <p:sldId id="277" r:id="rId5"/>
    <p:sldId id="260" r:id="rId6"/>
    <p:sldId id="280" r:id="rId7"/>
    <p:sldId id="281" r:id="rId8"/>
    <p:sldId id="268" r:id="rId9"/>
    <p:sldId id="263" r:id="rId10"/>
    <p:sldId id="265" r:id="rId11"/>
    <p:sldId id="266" r:id="rId12"/>
    <p:sldId id="267" r:id="rId13"/>
    <p:sldId id="270" r:id="rId14"/>
    <p:sldId id="269" r:id="rId15"/>
    <p:sldId id="271" r:id="rId16"/>
    <p:sldId id="272" r:id="rId17"/>
    <p:sldId id="273" r:id="rId18"/>
    <p:sldId id="276" r:id="rId19"/>
    <p:sldId id="275" r:id="rId20"/>
    <p:sldId id="279" r:id="rId21"/>
    <p:sldId id="26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4E69CC-00C5-4462-BAD0-821B0E5B45A2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40F83DF-09F5-4CD4-92CF-059225BD11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17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4E69CC-00C5-4462-BAD0-821B0E5B45A2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40F83DF-09F5-4CD4-92CF-059225BD11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19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4E69CC-00C5-4462-BAD0-821B0E5B45A2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40F83DF-09F5-4CD4-92CF-059225BD11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61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50FD-591A-4F47-AD36-50ABE0D5D057}" type="datetimeFigureOut">
              <a:rPr lang="ru-RU" smtClean="0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4869FE-639C-4E02-A3A8-EFF04C559D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00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4E69CC-00C5-4462-BAD0-821B0E5B45A2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40F83DF-09F5-4CD4-92CF-059225BD11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38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4E69CC-00C5-4462-BAD0-821B0E5B45A2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40F83DF-09F5-4CD4-92CF-059225BD11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43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4E69CC-00C5-4462-BAD0-821B0E5B45A2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40F83DF-09F5-4CD4-92CF-059225BD11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97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4E69CC-00C5-4462-BAD0-821B0E5B45A2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40F83DF-09F5-4CD4-92CF-059225BD11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46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4E69CC-00C5-4462-BAD0-821B0E5B45A2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40F83DF-09F5-4CD4-92CF-059225BD11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14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4E69CC-00C5-4462-BAD0-821B0E5B45A2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40F83DF-09F5-4CD4-92CF-059225BD11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46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4E69CC-00C5-4462-BAD0-821B0E5B45A2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40F83DF-09F5-4CD4-92CF-059225BD11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9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4E69CC-00C5-4462-BAD0-821B0E5B45A2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40F83DF-09F5-4CD4-92CF-059225BD11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47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FF"/>
            </a:gs>
            <a:gs pos="100000">
              <a:srgbClr val="FFFF66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fld id="{81DF50FD-591A-4F47-AD36-50ABE0D5D057}" type="datetimeFigureOut">
              <a:rPr lang="ru-RU" smtClean="0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224869FE-639C-4E02-A3A8-EFF04C559D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microsoft.com/office/2007/relationships/hdphoto" Target="../media/hdphoto3.wdp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58594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92696"/>
            <a:ext cx="84969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модель образовательного пространства: развивающая предметно – пространственная среда в ДОУ </a:t>
            </a: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ФГОС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75"/>
          <a:stretch/>
        </p:blipFill>
        <p:spPr bwMode="auto">
          <a:xfrm>
            <a:off x="2552007" y="3536618"/>
            <a:ext cx="4396257" cy="2628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015805" y="6165304"/>
            <a:ext cx="5715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Балачевцова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Е.Г.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5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89" y="0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Групповая комната  в детском саду представлена тремя основными  зонами :</a:t>
            </a:r>
          </a:p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Рабочая</a:t>
            </a:r>
            <a:endPara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23095"/>
            <a:ext cx="4670425" cy="350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897102"/>
            <a:ext cx="4260850" cy="5707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192" y="834549"/>
            <a:ext cx="5980113" cy="5718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30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60648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Активная</a:t>
            </a:r>
            <a:endPara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2" r="4328"/>
          <a:stretch/>
        </p:blipFill>
        <p:spPr>
          <a:xfrm>
            <a:off x="1043608" y="1172475"/>
            <a:ext cx="7379355" cy="4771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823" y="1268760"/>
            <a:ext cx="6700837" cy="501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10" y="836712"/>
            <a:ext cx="7292423" cy="547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95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56977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3.Спокойная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" t="5712" r="19630" b="11459"/>
          <a:stretch/>
        </p:blipFill>
        <p:spPr>
          <a:xfrm rot="16200000">
            <a:off x="1891724" y="1232148"/>
            <a:ext cx="5358966" cy="4405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702405"/>
            <a:ext cx="7827481" cy="540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6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5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между зонами подвижные, легко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перемещаются  (это переносные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ширмы, мебель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Все групповое пространство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для самостоятельной деятельности : игрушки, дидактический материал, игры. Они прекрасно знают, где взять бумагу, краски, карандаши, природный материал, атрибуты для игр инсценировок.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91691"/>
            <a:ext cx="3336102" cy="2502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232508"/>
            <a:ext cx="3367066" cy="2525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81081"/>
            <a:ext cx="3319420" cy="2487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8689" r="-3670" b="899"/>
          <a:stretch/>
        </p:blipFill>
        <p:spPr bwMode="auto">
          <a:xfrm>
            <a:off x="5508104" y="3784410"/>
            <a:ext cx="3077495" cy="297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109210"/>
            <a:ext cx="3600400" cy="431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6075"/>
            <a:ext cx="6624736" cy="503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76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8702" y="319953"/>
            <a:ext cx="765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двигательной активности детей организованы спортивные уголки.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5" y="3692371"/>
            <a:ext cx="4136803" cy="313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570" y="689285"/>
            <a:ext cx="4186910" cy="3140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858550"/>
            <a:ext cx="3963563" cy="2972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570" y="3821705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1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" t="8900"/>
          <a:stretch/>
        </p:blipFill>
        <p:spPr>
          <a:xfrm>
            <a:off x="146416" y="1388969"/>
            <a:ext cx="4098638" cy="3099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Уголки для сюжетно-ролевых игр: «Больница», «Магазин»,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«Семья»,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«Строитель» «Салон красоты», «Полиция», «Ателье». Мебель и оборудование установлены так, чтобы каждый ребенок мог найти удобное и комфортное место для занятий с точки зрения его эмоционального состояния.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7044"/>
          <a:stretch/>
        </p:blipFill>
        <p:spPr>
          <a:xfrm>
            <a:off x="5095842" y="1422719"/>
            <a:ext cx="3940654" cy="2989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63"/>
          <a:stretch/>
        </p:blipFill>
        <p:spPr>
          <a:xfrm rot="16200000">
            <a:off x="2557353" y="1725902"/>
            <a:ext cx="3939477" cy="3375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51" y="1422719"/>
            <a:ext cx="3114641" cy="3941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t="2453" r="19670"/>
          <a:stretch/>
        </p:blipFill>
        <p:spPr>
          <a:xfrm rot="5400000" flipH="1" flipV="1">
            <a:off x="2092646" y="1476123"/>
            <a:ext cx="4584151" cy="4477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966" y="2029033"/>
            <a:ext cx="5564250" cy="417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1388094"/>
            <a:ext cx="73104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9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08555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уголок уединения, где можно полистать любимую книжку, рассмотреть фотографии в семейном альбоме и просто посидеть и отдохнуть от детского коллектива, создавая свой собственный мирок (создание “своего” личного пространства)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80" y="1600447"/>
            <a:ext cx="7156401" cy="499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0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пространственного мышления, формирования мыслительных операций (сравнение, анализ, синтез) уголок конструирования, развивающие игры, уголок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сенсорики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66277"/>
            <a:ext cx="4544053" cy="3408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9" t="24272" r="17817" b="4455"/>
          <a:stretch/>
        </p:blipFill>
        <p:spPr>
          <a:xfrm rot="16200000">
            <a:off x="4879279" y="1897585"/>
            <a:ext cx="3945742" cy="2832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66277"/>
            <a:ext cx="7272808" cy="4837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624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030" y="251356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Уголки для экспериментирования и наблюдения за природными явлениями.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348" y="676101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26" y="698986"/>
            <a:ext cx="3827404" cy="2870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04405"/>
            <a:ext cx="3794592" cy="3109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1" y="3726160"/>
            <a:ext cx="3943115" cy="2957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129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289284"/>
            <a:ext cx="590465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осознавая значимость среды мы определили требования к её организации. На наш взгляд, она должна предоставлять ребёнку: свободу действий, оказывать положительные действия на мироощущение, самочувствие и здоровье.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 в нашем детском саду  удобная и обеспечивает гармоничное отношение между ребёнком и окружающим миром.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Насыщенная предметно – пространственная среда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основа  для организации увлекательной, содержательной жизни и разностороннего развития каждого ребенка.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70" b="97758" l="9949" r="943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358" y="0"/>
            <a:ext cx="2823073" cy="399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Галя\Pictures\Детская тема (для всего)\Kid's Stories background\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5740" y="188640"/>
            <a:ext cx="2331394" cy="2160240"/>
          </a:xfrm>
          <a:prstGeom prst="ellipse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908720"/>
            <a:ext cx="66247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такой стороны воспитания, на которую обстановка не оказывала бы влияние, нет способности, которая находилась бы в прямой зависимости от непосредственно окружающего ребенка конкретного мира…</a:t>
            </a: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кому удастся создать такую обстановку, облегчит свой труд в высшей степени.</a:t>
            </a: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нее ребенок будет жить – развиваться собственно самодовлеющей жизнью, его духовный рост будет совершенствоваться из самого себя, от природы…</a:t>
            </a: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Ивановна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Тихеева </a:t>
            </a:r>
          </a:p>
        </p:txBody>
      </p:sp>
    </p:spTree>
    <p:extLst>
      <p:ext uri="{BB962C8B-B14F-4D97-AF65-F5344CB8AC3E}">
        <p14:creationId xmlns:p14="http://schemas.microsoft.com/office/powerpoint/2010/main" val="78793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8013"/>
            <a:ext cx="8229600" cy="3240360"/>
          </a:xfrm>
        </p:spPr>
        <p:txBody>
          <a:bodyPr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Созданная эстетическая среда вызывает у детей чувство радости, эмоционально положительное отношение к детскому саду, желание посещать его, обогащает новыми впечатлениями и знаниями, побуждает к активной творческой деятельности, способствует интеллектуальному развитию детей дошкольного возраста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/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89040"/>
            <a:ext cx="4518967" cy="282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18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Mcy;&amp;acy;&amp;gcy;&amp;acy;&amp;zcy;&amp;icy;&amp;ncy; &amp;rcy;&amp;acy;&amp;dcy;&amp;icy;&amp;ocy;&amp;ucy;&amp;pcy;&amp;rcy;&amp;acy;&amp;vcy;&amp;lcy;&amp;yacy;&amp;iecy;&amp;mcy;&amp;ycy;&amp;khcy; &amp;mcy;&amp;ocy;&amp;dcy;&amp;iecy;&amp;lcy;&amp;iecy;&amp;jcy;. &amp;Kcy;&amp;ucy;&amp;pcy;&amp;icy;&amp;tcy;&amp;softcy; &amp;rcy;&amp;acy;&amp;dcy;&amp;icy;&amp;ocy;&amp;ucy;&amp;pcy;&amp;rcy;&amp;acy;&amp;vcy;&amp;lcy;&amp;yacy;&amp;iecy;&amp;mcy;&amp;ycy;&amp;iecy; &amp;scy;&amp;acy;&amp;mcy;&amp;ocy;&amp;lcy;&amp;iecy;&amp;tcy;&amp;ycy;, &amp;mcy;&amp;acy;&amp;shcy;&amp;icy;&amp;ncy;&amp;ycy;, &amp;vcy;&amp;iecy;&amp;rcy;&amp;tcy;&amp;ocy;&amp;lcy;&amp;iecy;&amp;tcy;&amp;ycy;, &amp;kcy;&amp;acy;&amp;tcy;&amp;iecy;&amp;rcy;&amp;acy;. &amp;Vcy;&amp;scy;&amp;iecy; &amp;dcy;&amp;lcy;&amp;yacy; &amp;mcy;&amp;ocy;&amp;dcy;&amp;iecy;&amp;lcy;&amp;icy;&amp;zcy;&amp;mcy;&amp;a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5" b="100000" l="0" r="99516">
                        <a14:foregroundMark x1="59516" y1="91613" x2="59516" y2="91613"/>
                        <a14:foregroundMark x1="54194" y1="94194" x2="54194" y2="9419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07704" y="2369248"/>
            <a:ext cx="5905500" cy="442912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60735" y="764704"/>
            <a:ext cx="787529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1430"/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716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060627"/>
            <a:ext cx="1940211" cy="179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036" y="1124744"/>
            <a:ext cx="9085311" cy="635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b="1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02359"/>
            <a:ext cx="868888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создания развивающей предметно-пространственной среды на сегодняшний день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стоит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 актуально. 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связано с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введением ФГОС  к условиям реализации основной общеобразовательной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образования, которые представляют собой совокупность требований,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обеспечивающих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основной общеобразовательной программы дошкольного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направленных на достижение планируемых результатов дошкольного образования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4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05068"/>
            <a:ext cx="878497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езультатом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указанных требований является создание развивающей  образовательной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обеспечивающей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воспитание детей; </a:t>
            </a:r>
          </a:p>
          <a:p>
            <a:pPr lvl="0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высокое качество дошкольного образования, его доступность, открытость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привлекательность для детей и их родителей (законных представителей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гарантирующей охрану и укрепление физического и психологического здоровья воспитанников;</a:t>
            </a:r>
          </a:p>
          <a:p>
            <a:pPr lvl="0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комфортной по отношению к воспитанникам и педагогическим работникам.</a:t>
            </a:r>
          </a:p>
        </p:txBody>
      </p:sp>
    </p:spTree>
    <p:extLst>
      <p:ext uri="{BB962C8B-B14F-4D97-AF65-F5344CB8AC3E}">
        <p14:creationId xmlns:p14="http://schemas.microsoft.com/office/powerpoint/2010/main" val="261301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6672"/>
            <a:ext cx="8640960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рганизация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РППС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в ДОУ с учетом ФГОС должна</a:t>
            </a:r>
            <a:endParaRPr lang="ru-RU" sz="2800" b="1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строиться так, чтобы дать возможность наиболее эффективно развивать индивидуальность каждого</a:t>
            </a:r>
            <a:endParaRPr lang="ru-RU" sz="2800" b="1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ребёнка с учётом его склонностей, интересов, уровня активности. </a:t>
            </a:r>
            <a:br>
              <a:rPr lang="ru-RU" sz="28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8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Необходимо обогатить среду элементами, стимулирующими познавательную, эмоциональную, двигательную деятельность детей. </a:t>
            </a:r>
            <a:r>
              <a:rPr lang="ru-RU" sz="28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800" b="1" dirty="0" smtClean="0">
                <a:effectLst/>
                <a:latin typeface="Times New Roman"/>
                <a:ea typeface="Times New Roman"/>
              </a:rPr>
            </a:br>
            <a:endParaRPr lang="ru-RU" sz="2800" b="1" dirty="0"/>
          </a:p>
        </p:txBody>
      </p:sp>
      <p:pic>
        <p:nvPicPr>
          <p:cNvPr id="3" name="Picture 2" descr="http://images.forwallpaper.com/files/thumbs/preview/110/1101203__nouman-songs-chala-background-tanhai-waterfall-childhood-gallery-dream-javaid_p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50350" y="4387038"/>
            <a:ext cx="3796678" cy="23743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826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41307" y="188640"/>
            <a:ext cx="3608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РППС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1139" y="712408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 должна обеспечивать:</a:t>
            </a: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6012160" y="1484784"/>
            <a:ext cx="1872208" cy="19442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РППС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1115616" y="1628800"/>
            <a:ext cx="2016224" cy="1224136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образовательных программ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 bwMode="auto">
          <a:xfrm flipH="1">
            <a:off x="4932040" y="3429000"/>
            <a:ext cx="1296144" cy="15840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Прямая соединительная линия 17"/>
          <p:cNvCxnSpPr/>
          <p:nvPr/>
        </p:nvCxnSpPr>
        <p:spPr bwMode="auto">
          <a:xfrm flipH="1">
            <a:off x="3721770" y="2852936"/>
            <a:ext cx="2290390" cy="9214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Прямая соединительная линия 21"/>
          <p:cNvCxnSpPr>
            <a:endCxn id="8" idx="3"/>
          </p:cNvCxnSpPr>
          <p:nvPr/>
        </p:nvCxnSpPr>
        <p:spPr bwMode="auto">
          <a:xfrm flipH="1">
            <a:off x="3131840" y="2168860"/>
            <a:ext cx="2880320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Прямая соединительная линия 23"/>
          <p:cNvCxnSpPr/>
          <p:nvPr/>
        </p:nvCxnSpPr>
        <p:spPr bwMode="auto">
          <a:xfrm>
            <a:off x="7092280" y="3429000"/>
            <a:ext cx="288032" cy="10387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Скругленный прямоугольник 24"/>
          <p:cNvSpPr/>
          <p:nvPr/>
        </p:nvSpPr>
        <p:spPr bwMode="auto">
          <a:xfrm>
            <a:off x="1835696" y="3564273"/>
            <a:ext cx="1861512" cy="1152128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особенности детей</a:t>
            </a:r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3684471" y="5013029"/>
            <a:ext cx="1879141" cy="122413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климатические условия</a:t>
            </a: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6516216" y="4469942"/>
            <a:ext cx="1872208" cy="1335322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инклюзивного образования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при наличии)</a:t>
            </a:r>
          </a:p>
        </p:txBody>
      </p:sp>
    </p:spTree>
    <p:extLst>
      <p:ext uri="{BB962C8B-B14F-4D97-AF65-F5344CB8AC3E}">
        <p14:creationId xmlns:p14="http://schemas.microsoft.com/office/powerpoint/2010/main" val="395490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 должна быть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1884363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 flipV="1">
            <a:off x="2567931" y="1844824"/>
            <a:ext cx="1572021" cy="5040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Прямая соединительная линия 5"/>
          <p:cNvCxnSpPr>
            <a:stCxn id="2050" idx="3"/>
          </p:cNvCxnSpPr>
          <p:nvPr/>
        </p:nvCxnSpPr>
        <p:spPr bwMode="auto">
          <a:xfrm flipV="1">
            <a:off x="2567931" y="2348880"/>
            <a:ext cx="4164309" cy="6186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Прямая соединительная линия 7"/>
          <p:cNvCxnSpPr/>
          <p:nvPr/>
        </p:nvCxnSpPr>
        <p:spPr bwMode="auto">
          <a:xfrm>
            <a:off x="2567931" y="3429000"/>
            <a:ext cx="3732261" cy="6480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>
            <a:stCxn id="2050" idx="2"/>
          </p:cNvCxnSpPr>
          <p:nvPr/>
        </p:nvCxnSpPr>
        <p:spPr bwMode="auto">
          <a:xfrm>
            <a:off x="1625750" y="3946227"/>
            <a:ext cx="2082154" cy="14269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Скругленный прямоугольник 10"/>
          <p:cNvSpPr/>
          <p:nvPr/>
        </p:nvSpPr>
        <p:spPr bwMode="auto">
          <a:xfrm>
            <a:off x="4139952" y="1196752"/>
            <a:ext cx="1872208" cy="1008112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Доступная и безопасная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6732240" y="1988840"/>
            <a:ext cx="2088232" cy="108012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Содержательно-насыщенная</a:t>
            </a:r>
            <a:endParaRPr lang="ru-RU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6300192" y="3753036"/>
            <a:ext cx="2664296" cy="954043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Полифункциональная, вариативная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3707904" y="5013176"/>
            <a:ext cx="2376264" cy="1008112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Трансформируемая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5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474345"/>
            <a:ext cx="8208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ринципы построения развивающей среды :</a:t>
            </a:r>
          </a:p>
          <a:p>
            <a:endParaRPr lang="ru-RU" sz="2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принцип дистанции, позиции при взаимодействии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принцип активности, самостоятельности, творчества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принцип стабильности, динамичности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принцип комплексирования и гибкого зонирования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принцип индивидуальной комфортности и эмоционального благополучия каждого ребёнка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принцип сочетания привычных и неординарных элементов в эстетической организации среды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принцип открытости – закрытости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принцип учёта половых и возрастных различий детей.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42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404664"/>
            <a:ext cx="84969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проектировании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РППС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группах выделили следующие основные составляющие: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пространство;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время;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предметное окружение.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позволяет представить все особенности жизнедеятельности ребёнка в среде.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387452"/>
            <a:ext cx="232886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5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21">
  <a:themeElements>
    <a:clrScheme name="7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anklin Gothic Dem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anklin Gothic Demi" pitchFamily="34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Тема21</Template>
  <TotalTime>770</TotalTime>
  <Words>598</Words>
  <Application>Microsoft Office PowerPoint</Application>
  <PresentationFormat>Экран (4:3)</PresentationFormat>
  <Paragraphs>62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Тема21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Созданная эстетическая среда вызывает у детей чувство радости, эмоционально положительное отношение к детскому саду, желание посещать его, обогащает новыми впечатлениями и знаниями, побуждает к активной творческой деятельности, способствует интеллектуальному развитию детей дошкольного возраста  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</dc:creator>
  <cp:lastModifiedBy>2</cp:lastModifiedBy>
  <cp:revision>63</cp:revision>
  <dcterms:created xsi:type="dcterms:W3CDTF">2015-11-16T18:47:25Z</dcterms:created>
  <dcterms:modified xsi:type="dcterms:W3CDTF">2015-12-08T06:02:03Z</dcterms:modified>
</cp:coreProperties>
</file>