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sldIdLst>
    <p:sldId id="257" r:id="rId3"/>
    <p:sldId id="263" r:id="rId4"/>
    <p:sldId id="258" r:id="rId5"/>
    <p:sldId id="264" r:id="rId6"/>
    <p:sldId id="265" r:id="rId7"/>
    <p:sldId id="266" r:id="rId8"/>
    <p:sldId id="259" r:id="rId9"/>
    <p:sldId id="260" r:id="rId10"/>
    <p:sldId id="267" r:id="rId11"/>
    <p:sldId id="272" r:id="rId12"/>
    <p:sldId id="268" r:id="rId13"/>
    <p:sldId id="269" r:id="rId14"/>
    <p:sldId id="270" r:id="rId15"/>
    <p:sldId id="271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65996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361567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177647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83106827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50070752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61247"/>
            <a:ext cx="2160240" cy="27003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75521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16113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050513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375941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61052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195330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065988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213575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000">
              <a:srgbClr val="FFF200"/>
            </a:gs>
            <a:gs pos="45000">
              <a:srgbClr val="FF7A00"/>
            </a:gs>
            <a:gs pos="94000">
              <a:srgbClr val="FF0300"/>
            </a:gs>
            <a:gs pos="99000">
              <a:srgbClr val="4D0808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6" b="9571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376" y="2726804"/>
            <a:ext cx="2088617" cy="357301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85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97715C5-AD18-4E13-9D9F-B213F52C152D}" type="datetimeFigureOut">
              <a:rPr lang="ru-RU" smtClean="0"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20E7BBA-13CB-4D46-9D49-B594358A08E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</p:sldLayoutIdLst>
  <p:transition spd="slow">
    <p:circl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6014"/>
            <a:ext cx="84969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mpact" panose="020B0806030902050204" pitchFamily="34" charset="0"/>
              </a:rPr>
              <a:t> 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«Наши дети – это наша старость. Правильное воспитание – это счастливая старость, плохое воспитание – это наше будущее горе, наши слезы, это наша вина перед другими людьми. »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                                    А. С. Макаренко </a:t>
            </a:r>
            <a:endParaRPr kumimoji="0" lang="ru-RU" sz="1400" b="1" i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7170" name="Picture 2" descr="E:\фото видео дети 2017-2020\фото 1 млад\IMG_6714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7624" y="2958336"/>
            <a:ext cx="7019737" cy="38155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08009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670175" cy="354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71" b="-790"/>
          <a:stretch/>
        </p:blipFill>
        <p:spPr>
          <a:xfrm>
            <a:off x="3065711" y="3429000"/>
            <a:ext cx="5835293" cy="318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4169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E:\фото видео дети 2017-2020\P90410-1733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00192" y="449976"/>
            <a:ext cx="2448271" cy="38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2623827"/>
            <a:ext cx="24209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34665"/>
            <a:ext cx="2736850" cy="409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26233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249781"/>
            <a:ext cx="2210150" cy="35788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49781"/>
            <a:ext cx="2755974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2492896"/>
            <a:ext cx="3062625" cy="413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5355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87" y="764704"/>
            <a:ext cx="2881746" cy="4821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040" y="751950"/>
            <a:ext cx="3622535" cy="4885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382020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4732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2551836"/>
            <a:ext cx="6696744" cy="1813267"/>
          </a:xfrm>
          <a:prstGeom prst="rect">
            <a:avLst/>
          </a:prstGeom>
        </p:spPr>
        <p:txBody>
          <a:bodyPr wrap="square">
            <a:prstTxWarp prst="textDeflat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dirty="0">
                <a:solidFill>
                  <a:srgbClr val="FF0000"/>
                </a:solidFill>
                <a:latin typeface="Segoe Print" panose="02000600000000000000" pitchFamily="2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8706583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15816" y="3429000"/>
            <a:ext cx="5400600" cy="265110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</a:rPr>
              <a:t>“Воспитание самостоятельности у детей младшего дошкольного возраста”.</a:t>
            </a:r>
            <a:br>
              <a:rPr lang="ru-RU" sz="3600" b="1" dirty="0">
                <a:solidFill>
                  <a:srgbClr val="FF0000"/>
                </a:solidFill>
                <a:latin typeface="Segoe Print" panose="02000600000000000000" pitchFamily="2" charset="0"/>
              </a:rPr>
            </a:b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2385"/>
            <a:ext cx="8784976" cy="69443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МБДОУ «Кирилловский детский сад «Теремок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347863" y="6339865"/>
            <a:ext cx="5808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>
                <a:latin typeface="Segoe Print" panose="02000600000000000000" pitchFamily="2" charset="0"/>
              </a:rPr>
              <a:t>Подготовила воспитатель: </a:t>
            </a:r>
            <a:r>
              <a:rPr lang="ru-RU" b="1" dirty="0" err="1" smtClean="0">
                <a:latin typeface="Segoe Print" panose="02000600000000000000" pitchFamily="2" charset="0"/>
              </a:rPr>
              <a:t>Балачевцова</a:t>
            </a:r>
            <a:r>
              <a:rPr lang="ru-RU" b="1" dirty="0" smtClean="0">
                <a:latin typeface="Segoe Print" panose="02000600000000000000" pitchFamily="2" charset="0"/>
              </a:rPr>
              <a:t> Е.Г.</a:t>
            </a:r>
            <a:endParaRPr lang="ru-RU" b="1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7197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372681"/>
            <a:ext cx="352839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Давай будем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одеваться...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Я сама! Я сама!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Пойдём, будем умываться....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Я сама! Я сама!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Ну идём,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хоть причешу я....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Я сама! Я сама!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Ну давай хоть накормлю я....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Я сама! Я сама!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67109" y="700974"/>
            <a:ext cx="2744672" cy="501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Elena\Desktop\в прзеьтацию\P90923-1145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8782049" y="-15292388"/>
            <a:ext cx="3081475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Elena\Desktop\в прзеьтацию\P90923-11450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8064" y="631926"/>
            <a:ext cx="3542347" cy="508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718" y="540438"/>
            <a:ext cx="3645038" cy="5505780"/>
          </a:xfrm>
          <a:prstGeom prst="rect">
            <a:avLst/>
          </a:prstGeom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95336" y="555200"/>
            <a:ext cx="3847782" cy="5459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52996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3" y="2697256"/>
            <a:ext cx="61926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Негативизм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Упрямство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Строптивость</a:t>
            </a:r>
          </a:p>
          <a:p>
            <a:r>
              <a:rPr lang="ru-RU" sz="3200" b="1" dirty="0">
                <a:solidFill>
                  <a:srgbClr val="002060"/>
                </a:solidFill>
                <a:latin typeface="Segoe Print" panose="02000600000000000000" pitchFamily="2" charset="0"/>
              </a:rPr>
              <a:t>Б</a:t>
            </a:r>
            <a:r>
              <a:rPr lang="ru-RU" sz="3200" b="1" dirty="0" smtClean="0">
                <a:solidFill>
                  <a:srgbClr val="002060"/>
                </a:solidFill>
                <a:latin typeface="Segoe Print" panose="02000600000000000000" pitchFamily="2" charset="0"/>
              </a:rPr>
              <a:t>унт против окружающих </a:t>
            </a:r>
            <a:endParaRPr lang="ru-RU" sz="3200" b="1" dirty="0">
              <a:solidFill>
                <a:srgbClr val="002060"/>
              </a:solidFill>
              <a:latin typeface="Segoe Print" panose="02000600000000000000" pitchFamily="2" charset="0"/>
            </a:endParaRPr>
          </a:p>
        </p:txBody>
      </p:sp>
      <p:pic>
        <p:nvPicPr>
          <p:cNvPr id="3074" name="Picture 2" descr="https://189131.selcdn.ru/leonardo/uploadsForSiteId/6313/content/8c13e703-1995-405d-b3cd-ce8aca12987b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452605" cy="2685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7284" y="4917149"/>
            <a:ext cx="2862089" cy="1908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0829" y="342361"/>
            <a:ext cx="2520280" cy="23368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51802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16632"/>
            <a:ext cx="871296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Внимание несколько рекомендаций 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</a:p>
          <a:p>
            <a:r>
              <a:rPr lang="ru-RU" sz="2000" b="1" dirty="0" smtClean="0">
                <a:latin typeface="Monotype Corsiva" panose="03010101010201010101" pitchFamily="66" charset="0"/>
              </a:rPr>
              <a:t>1</a:t>
            </a:r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Никогда не помогайте ребенку в каком-то его деле, пока он вас об этом не попросит сам. Если же он обращается за помощью слишком часто - придумайте предлог, чтобы отложить свою помощь и дать ему еще один шанс.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2. По чаще поручайте ребенку сделать что-нибудь самому. И никогда не переделывайте то, что у него не получилось, - особенно с упреками ему и у него на глазах, иначе за выполнение следующего поручения он возьмется не скоро.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3. Всегда поощряйте достигнутые успехи. Если малыш явится перед вами гордый тем, что сам умылся и оделся, это нельзя оставить без внимания.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4. Облегчите маленькому  человеку самостоятельное существование в доме. Табуретки на кухне должны быть легкими и устойчивыми, у раковины должен стоять маленький стульчик, ящики с детскими вещами располагаться на доступном для него уровне.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5. Старайтесь общаться с ребенком на равных и чаще не говорите, а спрашивайте. 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7063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1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900"/>
                            </p:stCondLst>
                            <p:childTnLst>
                              <p:par>
                                <p:cTn id="21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250"/>
                            </p:stCondLst>
                            <p:childTnLst>
                              <p:par>
                                <p:cTn id="2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6760" y="62068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"</a:t>
            </a:r>
            <a:r>
              <a:rPr lang="ru-RU" sz="3600" b="1" dirty="0" smtClean="0">
                <a:solidFill>
                  <a:srgbClr val="FF0000"/>
                </a:solidFill>
                <a:latin typeface="Segoe Print" panose="02000600000000000000" pitchFamily="2" charset="0"/>
              </a:rPr>
              <a:t>Ребенок подобен бумажному змею - он жаждет свободного полета и вместе с тем нуждается в прочной веревке".</a:t>
            </a:r>
            <a:endParaRPr lang="ru-RU" sz="3600" b="1" dirty="0">
              <a:solidFill>
                <a:srgbClr val="FF0000"/>
              </a:solidFill>
              <a:latin typeface="Segoe Print" panose="02000600000000000000" pitchFamily="2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20068" y="3752041"/>
            <a:ext cx="6734956" cy="2626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95013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273" y="116632"/>
            <a:ext cx="8568952" cy="6227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ctr" defTabSz="685800" eaLnBrk="1" fontAlgn="auto" latinLnBrk="0" hangingPunct="1"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Мыть руки, засучивая рукава; мыть лицо, не                          разбрызгивая воду; правильно пользоваться мылом;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не мочить одежду; сухо вытираться полотенцем, без напоминания вешать его на отведённое место.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Segoe Print" panose="02000600000000000000" pitchFamily="2" charset="0"/>
              </a:rPr>
              <a:t>Одеваться и раздеваться в определённой последовательности: одежду снимать, складывать, вешать, выворачивать на лицевую сторону; надевать одежду, пуговицы расстегивать, застёгивать, завязывать шнурки ботинок.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Segoe Print" panose="02000600000000000000" pitchFamily="2" charset="0"/>
              </a:rPr>
              <a:t>Замечать непорядок в одежде и самостоятельно устранять его или обращаться за помощью к взрослому.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Segoe Print" panose="02000600000000000000" pitchFamily="2" charset="0"/>
              </a:rPr>
              <a:t>Своевременно пользоваться носовым платком, платком, туалетом.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</a:rPr>
              <a:t>Пить из чашки;  есть, хорошо пережёвывая пищу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</a:rPr>
              <a:t>  с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Print" panose="02000600000000000000" pitchFamily="2" charset="0"/>
              </a:rPr>
              <a:t> закрытым ртом.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Segoe Print" panose="02000600000000000000" pitchFamily="2" charset="0"/>
              </a:rPr>
              <a:t>Правильно пользоваться ложкой, вилкой, салфеткой.</a:t>
            </a:r>
          </a:p>
          <a:p>
            <a:pPr marL="3829050" lvl="8" indent="-171450" algn="ctr" defTabSz="685800">
              <a:buFont typeface="Arial" panose="020B0604020202020204" pitchFamily="34" charset="0"/>
              <a:buChar char="•"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Segoe Print" panose="02000600000000000000" pitchFamily="2" charset="0"/>
              </a:rPr>
              <a:t>..</a:t>
            </a:r>
          </a:p>
          <a:p>
            <a:pPr marL="171450" marR="0" lvl="0" indent="-171450" algn="ctr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FF"/>
                </a:solidFill>
                <a:effectLst/>
                <a:uLnTx/>
                <a:uFillTx/>
                <a:latin typeface="Segoe Print" panose="02000600000000000000" pitchFamily="2" charset="0"/>
              </a:rPr>
              <a:t>Убирать игрушки, книжки, строительный материал в определённое место.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9900FF"/>
              </a:solidFill>
              <a:effectLst/>
              <a:uLnTx/>
              <a:uFillTx/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4120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16" presetClass="entr" presetSubtype="37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5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6632"/>
            <a:ext cx="2708895" cy="2769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" b="98237" l="0" r="98361">
                        <a14:foregroundMark x1="63934" y1="71788" x2="63934" y2="717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149080"/>
            <a:ext cx="3719513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560" y="2636912"/>
            <a:ext cx="8193087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54213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9" y="290050"/>
            <a:ext cx="2418086" cy="365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67744" y="4165382"/>
            <a:ext cx="4385736" cy="26708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6135" y="307004"/>
            <a:ext cx="2938971" cy="36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9840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2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Тема25</Template>
  <TotalTime>417</TotalTime>
  <Words>429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Тема25</vt:lpstr>
      <vt:lpstr>Тема21</vt:lpstr>
      <vt:lpstr>Презентация PowerPoint</vt:lpstr>
      <vt:lpstr>“Воспитание самостоятельности у детей младшего дошкольного возраста”.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26</cp:revision>
  <dcterms:created xsi:type="dcterms:W3CDTF">2019-09-22T20:13:21Z</dcterms:created>
  <dcterms:modified xsi:type="dcterms:W3CDTF">2020-10-22T21:56:41Z</dcterms:modified>
</cp:coreProperties>
</file>