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6" r:id="rId23"/>
    <p:sldId id="277" r:id="rId24"/>
    <p:sldId id="269" r:id="rId25"/>
    <p:sldId id="274" r:id="rId26"/>
    <p:sldId id="275" r:id="rId27"/>
    <p:sldId id="278" r:id="rId28"/>
    <p:sldId id="271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8942-A3C9-4847-A219-A927B0ED5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F976-C276-4341-925C-2675AC93BB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9D9D-0FB4-4D39-ACE8-6E18D3D732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5353-D5F2-45DF-BA42-A1F6A31014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FC2A-4F55-4234-8790-861F442B3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2DB4-9CAD-4055-823A-FE3EA2329E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A0E-7F95-4738-BDD4-76342313C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6B57-EA4E-4CD0-934E-3D02E97403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4A95-03FB-40FD-93D3-8F11B640A3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8FC5-1D7C-48FC-A38D-47F8EE58A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8FB2-C62E-4C75-982B-083F9ED989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8942-A3C9-4847-A219-A927B0ED5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F976-C276-4341-925C-2675AC93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9D9D-0FB4-4D39-ACE8-6E18D3D7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5353-D5F2-45DF-BA42-A1F6A3101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FC2A-4F55-4234-8790-861F442B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2DB4-9CAD-4055-823A-FE3EA232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A0E-7F95-4738-BDD4-76342313C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6B57-EA4E-4CD0-934E-3D02E9740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4A95-03FB-40FD-93D3-8F11B640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8FC5-1D7C-48FC-A38D-47F8EE58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8FB2-C62E-4C75-982B-083F9ED9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8942-A3C9-4847-A219-A927B0ED5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F976-C276-4341-925C-2675AC93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9D9D-0FB4-4D39-ACE8-6E18D3D7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5353-D5F2-45DF-BA42-A1F6A3101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FC2A-4F55-4234-8790-861F442B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2DB4-9CAD-4055-823A-FE3EA232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AA0E-7F95-4738-BDD4-76342313C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6B57-EA4E-4CD0-934E-3D02E9740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4A95-03FB-40FD-93D3-8F11B640A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8FC5-1D7C-48FC-A38D-47F8EE58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8FB2-C62E-4C75-982B-083F9ED9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4B2F-42C1-4047-925C-17B88B9C5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0D62-F92A-4146-BA19-6CE8C5FC0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A42A-9B0B-47F3-A911-483E389CB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436A-88EB-46DF-9BE7-5CF8FE61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CD06-D9D9-4129-AAB0-CEFD9FF1E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0107-9449-4980-B332-385A00B1B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D8C2D-3225-41BE-AD1A-67371EB43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578B-8A14-4F1E-B28D-8785FF9B5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4BA9B-D72D-4B47-B230-E6A76029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34D6-B857-43A7-B2C5-BECFED08B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A2DC-F0BF-416B-9370-E02EAE39A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C436-8D8B-411F-96C3-FCB3654E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FA1DE-A69B-4347-880A-B9F760257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9E6C-A020-46E4-A521-AA6D83BE7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C637-8CB0-46DC-9117-78578BDF7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E483-DA91-4DE5-92C8-EB09348C4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3819-E548-4BAC-9E46-537EC4C47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1852-E57B-4C17-82CE-32F34EDB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51D7-EF39-4CB8-A60E-3D37978F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8413-85C5-4DFF-BF69-771DCFF6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1DECE-07B7-4C5B-A14C-9BB600A69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7BF1-359C-4767-B07B-30407367A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598D-72DC-466B-A5FB-95BB9A477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79FF-30BC-4BF5-905E-7D7808C40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8DDB-5B90-48E1-B50A-18CF67A90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59E3-560C-476D-B5BF-8DBB4EB2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E3F3-877D-4C20-8694-2F148890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7731-1457-49C1-990E-8EB0D4DE8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8692-D602-4617-B9D5-E504711F5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21C64-7628-4304-9644-483BED15D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ECDB-CFAA-45C3-9842-648FD7102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827E-704E-4000-BB79-A172442B3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63E5-FEBB-48AE-BE32-A7A2CBE19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FC82-E747-403A-944D-9E4B90032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860D-0463-4E43-8824-A7F63094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888F-FAE6-4DED-AD87-B6DD265A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B0C0-0B9B-443E-8753-A7A6338A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BD74-CF01-4FC2-9DC5-6D8E38552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4FCC-00A4-4FEE-A4F7-3E72DDDB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8603-2636-45DC-B23B-CB09E5207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2752-4C99-459D-91CE-F11A6A7A8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4183-CD1F-426F-A694-9C65760C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6DD8-ACCE-4F45-8390-A4D6238DE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BEBC-35DB-464D-B9EC-7D8EBDDF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24BA-442F-4705-9A2B-E62C0B00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3FA4-EC7D-4DDA-AA4E-2440A03B2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FB2B-DE0C-47F3-B34A-D4D89E8C0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F45C-A6EE-485E-9D0F-C098EA1F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40F6-C850-482E-B146-A051DB0E8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7E85-652F-40C7-B828-DABAE65F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2266-3C58-46F2-87B2-AE9138082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DDF1-3EC0-440B-8A48-6A627C1D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30A0-F1EF-411E-800C-C149689E6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0A12-7996-4452-AFE3-200336CA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6E9B-F2AA-4DD0-90CE-F0597FEC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91EB7D-F1BB-4BA0-B58B-B2485759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91EB7D-F1BB-4BA0-B58B-B2485759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D821DD-C9CD-494B-8766-B48C7FF0886A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1D832B-AEA8-46E7-BD7E-C4044E21F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7E8665-ABBB-43B1-A42B-6431463E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E7E898-C09B-42BC-819E-5AE74705E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362210-5E02-4368-BF75-4FDDB74E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CB1024-EFE1-4627-94B5-5CF94E1E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21" y="4227660"/>
            <a:ext cx="3953894" cy="271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347387"/>
            <a:ext cx="8784976" cy="5619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spc="-1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spc="-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МБДОУ </a:t>
            </a:r>
            <a:r>
              <a:rPr lang="ru-RU" sz="2400" b="1" spc="-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«Кирилловский детский сад </a:t>
            </a:r>
            <a:r>
              <a:rPr lang="ru-RU" sz="2400" b="1" spc="-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«Теремок</a:t>
            </a:r>
            <a:r>
              <a:rPr lang="ru-RU" sz="2400" b="1" spc="-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400" b="1" spc="-1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«Духовно-нравственное воспитание </a:t>
            </a:r>
            <a:endParaRPr lang="en-US" sz="4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</a:t>
            </a:r>
            <a:r>
              <a:rPr lang="en-US" sz="4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важнейший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аспект </a:t>
            </a:r>
            <a:endParaRPr lang="en-US" sz="4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формирования личности </a:t>
            </a:r>
            <a:endParaRPr lang="en-US" sz="4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ребёнка»</a:t>
            </a:r>
            <a:endParaRPr lang="en-US" sz="4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69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6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628800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 работы: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энциклопедичности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систематичности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результативности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развития самоценных форм активности </a:t>
            </a:r>
          </a:p>
          <a:p>
            <a:pPr marL="45720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ребенок - выпускник: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 и уважать, с учетом его возрастных особенностей, основные социоформирующие отечественные народные традиции, любить Родину, родную землю, родной дом, любить ближних, уважать старших;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научиться уважать труд других людей, сознательно выполнять свои обязанности;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тысячелетние традиции защитников нашей Родины, чувствовать ответственность за жизнь своих близких и свое Отечество;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рассматривать свое и чужое поведение с традиционной для России нравственной точки зрения;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применять на практике общепринятые нормы и правила поведения;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доброжелательное отношение к окружающим людям, живой природе, культуре, литературе, искусству;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соответствующими возрасту коммуникативными навыками и          умениями;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воспринять красоту родного языка, стремиться избегать слов и выражений, засоряющих родную речь.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559633"/>
            <a:ext cx="6029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 работы с детьми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7047"/>
              </p:ext>
            </p:extLst>
          </p:nvPr>
        </p:nvGraphicFramePr>
        <p:xfrm>
          <a:off x="107504" y="2104075"/>
          <a:ext cx="6912768" cy="4541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79742"/>
                <a:gridCol w="4633026"/>
              </a:tblGrid>
              <a:tr h="208279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Духовно-образовательное направление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тематические занятия,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проектная деятельность,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работа,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литературы,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 аудиозаписей. </a:t>
                      </a:r>
                    </a:p>
                  </a:txBody>
                  <a:tcPr/>
                </a:tc>
              </a:tr>
              <a:tr h="12268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Культурно-познавательное направление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Развлечения,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праздники,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художественно-продуктивная  деятельность,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прогулки.</a:t>
                      </a:r>
                      <a:endParaRPr lang="ru-RU" sz="2000" spc="-100" baseline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43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Нравственно-трудовое направление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виды труда,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pc="-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художественно-продуктивная деятельность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"/>
          <a:stretch/>
        </p:blipFill>
        <p:spPr>
          <a:xfrm>
            <a:off x="-55132" y="3911677"/>
            <a:ext cx="3733997" cy="302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/>
          <a:stretch/>
        </p:blipFill>
        <p:spPr>
          <a:xfrm>
            <a:off x="4956770" y="1445212"/>
            <a:ext cx="3853505" cy="245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r="7291" b="7500"/>
          <a:stretch/>
        </p:blipFill>
        <p:spPr>
          <a:xfrm>
            <a:off x="107504" y="815097"/>
            <a:ext cx="2509668" cy="310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ормушки 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/>
          <a:stretch/>
        </p:blipFill>
        <p:spPr>
          <a:xfrm>
            <a:off x="2357422" y="1785926"/>
            <a:ext cx="3929090" cy="46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6087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8100" r="19624"/>
          <a:stretch/>
        </p:blipFill>
        <p:spPr>
          <a:xfrm>
            <a:off x="22038" y="3989285"/>
            <a:ext cx="2821770" cy="286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" y="1484784"/>
            <a:ext cx="3812575" cy="285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4" y="1553182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nsportal.ru/sites/default/files/styles/media_gallery_large/public/gallery/2016/05/10/ya_i_moi_deti./1461136448.jpg?itok=a1PYYu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12" y="410369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4"/>
          <a:stretch/>
        </p:blipFill>
        <p:spPr>
          <a:xfrm>
            <a:off x="1296607" y="2213269"/>
            <a:ext cx="5850098" cy="386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0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700808"/>
            <a:ext cx="5308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9" r="6364"/>
          <a:stretch/>
        </p:blipFill>
        <p:spPr>
          <a:xfrm>
            <a:off x="11147" y="3789040"/>
            <a:ext cx="4828647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24028"/>
            <a:ext cx="4178899" cy="337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65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/>
          <a:stretch/>
        </p:blipFill>
        <p:spPr>
          <a:xfrm>
            <a:off x="4997302" y="1628800"/>
            <a:ext cx="3967186" cy="282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6" y="3115001"/>
            <a:ext cx="5013138" cy="375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67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" y="1611439"/>
            <a:ext cx="341845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39" y="1632228"/>
            <a:ext cx="3744858" cy="271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39" y="4459607"/>
            <a:ext cx="3744858" cy="2351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" y="4304733"/>
            <a:ext cx="3418451" cy="2563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b="8223"/>
          <a:stretch/>
        </p:blipFill>
        <p:spPr>
          <a:xfrm>
            <a:off x="1573963" y="2447372"/>
            <a:ext cx="5275551" cy="3512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85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с диска C\100PHOTO\вторая мл.2014-15\пасха\SAM_74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4672" r="9784" b="-4672"/>
          <a:stretch/>
        </p:blipFill>
        <p:spPr bwMode="auto">
          <a:xfrm>
            <a:off x="4312890" y="1672816"/>
            <a:ext cx="4667250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4400260"/>
            <a:ext cx="2592288" cy="255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3358" y="1556792"/>
            <a:ext cx="7041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добрые чувства не воспитывать в детстве, их никогда не воспитаешь.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детстве человек должен пройти эмоциональную школу – школу добрых чувств».</a:t>
            </a:r>
          </a:p>
          <a:p>
            <a:pPr algn="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6262414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Задача: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выстроить в четком соответствии с законодательной базой непрерывную систему духовно-нравственного воспитания на ступенях дошкольного образования.</a:t>
            </a:r>
            <a:endParaRPr lang="ru-RU" sz="3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41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67171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600" b="1" i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16" y="4221088"/>
            <a:ext cx="3807200" cy="223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588" y="1700808"/>
            <a:ext cx="756084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закон «Об образовании в Российской Федерации» (ст.19, п.2)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«Содержание образования должно обеспечивать духовно-нравственное развитие личности на основе общечеловеческих социокультурных ценностей; ее интеграцию в национальную, российскую и мировую культуру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29218"/>
            <a:ext cx="919435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308" y="908720"/>
            <a:ext cx="71676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Базовые  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национальные ценности</a:t>
            </a:r>
            <a:endParaRPr lang="ru-RU" sz="3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39752" y="1595021"/>
            <a:ext cx="5453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патриотизм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социальная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солидарность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гражданственность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семья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личность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труд и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творчество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наука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традиционные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религии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искусство и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литература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природа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человечество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3322024"/>
            <a:ext cx="2448272" cy="353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7704" y="1700808"/>
            <a:ext cx="6912768" cy="4730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9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  <a:endParaRPr lang="ru-RU" sz="32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Сохранение духовно-нравственного здоровья детей. Приобщение их к нравственным и духовным ценностям русской культуры.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Изучение истории, культуры, природно-экологического своеобразия родного края, России.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Стремление возродить традиции семейного воспитания.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84784"/>
            <a:ext cx="7128791" cy="520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9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ts val="169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spc="-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в ДОУ необходимые условия для организации работы по духовно-нравственному, патриотическому воспитанию.</a:t>
            </a:r>
            <a:endParaRPr lang="ru-RU" sz="2400" spc="-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spc="-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Повысить профессиональный уровень педагогов.</a:t>
            </a:r>
            <a:endParaRPr lang="ru-RU" sz="2400" spc="-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spc="-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Обеспечить образовательный процесс необходимой художественной и педагогической литературой.</a:t>
            </a:r>
            <a:endParaRPr lang="ru-RU" sz="2400" spc="-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6858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spc="-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Ориентировать семью на духовно-нравственное воспитание детей (ознакомление родителей с основами педагогики и психологии, формирование представлений о формах традиционного семейного уклада.)</a:t>
            </a:r>
            <a:endParaRPr lang="ru-RU" sz="2400" spc="-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" y="4725144"/>
            <a:ext cx="2839665" cy="21328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628800"/>
            <a:ext cx="667848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 воспитательной системы:</a:t>
            </a:r>
            <a:endParaRPr lang="ru-RU" sz="28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нравственного сознания, чувств, поведения ребенка.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Формирование эмоционально-волевой сферы личности дошкольника.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Развитие социальных умений и навыков поведения.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Воспитание позитивного отношения к миру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4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2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75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364" y="1628800"/>
            <a:ext cx="6606480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Основная идея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Воспитательная система, сложившаяся в ДОУ по духовно-нравственному развитию личности дошкольника содействует целостному духовно–нравственному и социальному развитию, формированию внутреннего мира и направлена на развитие нравственной позиции ребенка.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5303"/>
            <a:ext cx="7346245" cy="35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9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Подходы воспитательной системы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>
            <a:off x="4860747" y="2237322"/>
            <a:ext cx="0" cy="2384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7452319" y="2205833"/>
            <a:ext cx="1" cy="1088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267744" y="2218431"/>
            <a:ext cx="1" cy="1088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8479" y="3293974"/>
            <a:ext cx="458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-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содержательный компонент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49416" y="4621607"/>
            <a:ext cx="6560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-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эмоционально-побудительный компонент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2636" y="3325083"/>
            <a:ext cx="3811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-1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деятельный компонент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25144"/>
            <a:ext cx="2267745" cy="2132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r="16006"/>
          <a:stretch/>
        </p:blipFill>
        <p:spPr>
          <a:xfrm>
            <a:off x="1743" y="4751127"/>
            <a:ext cx="2468546" cy="19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4">
  <a:themeElements>
    <a:clrScheme name="Другая 47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FFC000"/>
      </a:accent6>
      <a:hlink>
        <a:srgbClr val="7EA0BC"/>
      </a:hlink>
      <a:folHlink>
        <a:srgbClr val="BF848A"/>
      </a:folHlink>
    </a:clrScheme>
    <a:fontScheme name="1_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2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Орбита'">
  <a:themeElements>
    <a:clrScheme name="Шаблон оформления 'Орбита'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Шаблон оформления 'Орбита'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Орбита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24">
  <a:themeElements>
    <a:clrScheme name="Другая 47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FFC000"/>
      </a:accent6>
      <a:hlink>
        <a:srgbClr val="7EA0BC"/>
      </a:hlink>
      <a:folHlink>
        <a:srgbClr val="BF848A"/>
      </a:folHlink>
    </a:clrScheme>
    <a:fontScheme name="1_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блон оформления 'Орбита'">
  <a:themeElements>
    <a:clrScheme name="Шаблон оформления 'Орбита'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Шаблон оформления 'Орбита'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Орбита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Орбита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Орбита'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10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530</TotalTime>
  <Words>388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Тема24</vt:lpstr>
      <vt:lpstr>Шаблон оформления 'Орбита'</vt:lpstr>
      <vt:lpstr>1_Тема24</vt:lpstr>
      <vt:lpstr>1_Шаблон оформления 'Орбита'</vt:lpstr>
      <vt:lpstr>Тема10</vt:lpstr>
      <vt:lpstr>1_colormaster</vt:lpstr>
      <vt:lpstr>2_colormaster</vt:lpstr>
      <vt:lpstr>3_colormaster</vt:lpstr>
      <vt:lpstr>4_colormaster</vt:lpstr>
      <vt:lpstr>Тема28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Elena</cp:lastModifiedBy>
  <cp:revision>34</cp:revision>
  <dcterms:created xsi:type="dcterms:W3CDTF">2017-04-08T21:15:10Z</dcterms:created>
  <dcterms:modified xsi:type="dcterms:W3CDTF">2020-10-11T20:44:26Z</dcterms:modified>
</cp:coreProperties>
</file>