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7" r:id="rId6"/>
    <p:sldId id="267" r:id="rId7"/>
    <p:sldId id="265" r:id="rId8"/>
    <p:sldId id="264" r:id="rId9"/>
    <p:sldId id="259" r:id="rId10"/>
    <p:sldId id="263" r:id="rId11"/>
    <p:sldId id="268" r:id="rId12"/>
    <p:sldId id="273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09474562999542E-3"/>
          <c:y val="4.8100716082051492E-2"/>
          <c:w val="0.72846053360854091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высшее </c:v>
                </c:pt>
                <c:pt idx="1">
                  <c:v>среднее специальное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rgbClr val="00B0F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0070C0"/>
                </a:solidFill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202864173228346"/>
          <c:y val="0.35465501968503937"/>
          <c:w val="0.26721358267716533"/>
          <c:h val="0.300064960629921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688367959113E-4"/>
          <c:y val="0.14489082700099101"/>
          <c:w val="0.70576856194722326"/>
          <c:h val="0.855109172999009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от 1 до 5 лет</c:v>
                </c:pt>
                <c:pt idx="1">
                  <c:v>от 5 до 10 лет</c:v>
                </c:pt>
                <c:pt idx="2">
                  <c:v>от 10 до 20</c:v>
                </c:pt>
                <c:pt idx="3">
                  <c:v>от 20 и выше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2011-2012 г</c:v>
                </c:pt>
                <c:pt idx="1">
                  <c:v>2012-2013 г</c:v>
                </c:pt>
                <c:pt idx="2">
                  <c:v>2013-2014 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0.09</c:v>
                </c:pt>
                <c:pt idx="2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2011-2012 г</c:v>
                </c:pt>
                <c:pt idx="1">
                  <c:v>2012-2013 г</c:v>
                </c:pt>
                <c:pt idx="2">
                  <c:v>2013-2014 г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0.82</c:v>
                </c:pt>
                <c:pt idx="1">
                  <c:v>0.91</c:v>
                </c:pt>
                <c:pt idx="2">
                  <c:v>0.73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аттестованы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2011-2012 г</c:v>
                </c:pt>
                <c:pt idx="1">
                  <c:v>2012-2013 г</c:v>
                </c:pt>
                <c:pt idx="2">
                  <c:v>2013-2014 г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0.18</c:v>
                </c:pt>
                <c:pt idx="1">
                  <c:v>0</c:v>
                </c:pt>
                <c:pt idx="2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411456"/>
        <c:axId val="33412992"/>
        <c:axId val="0"/>
      </c:bar3DChart>
      <c:catAx>
        <c:axId val="33411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412992"/>
        <c:crosses val="autoZero"/>
        <c:auto val="1"/>
        <c:lblAlgn val="ctr"/>
        <c:lblOffset val="100"/>
        <c:noMultiLvlLbl val="0"/>
      </c:catAx>
      <c:valAx>
        <c:axId val="33412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4114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rgbClr val="0070C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>
                <a:solidFill>
                  <a:srgbClr val="92D050"/>
                </a:solidFill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0.4149</cdr:x>
      <cdr:y>0.31893</cdr:y>
    </cdr:from>
    <cdr:to>
      <cdr:x>0.6098</cdr:x>
      <cdr:y>0.54613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29213" y="1296132"/>
          <a:ext cx="1188146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55 %</a:t>
          </a:r>
          <a:endParaRPr lang="ru-RU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cdr:txBody>
    </cdr:sp>
  </cdr:relSizeAnchor>
  <cdr:relSizeAnchor xmlns:cdr="http://schemas.openxmlformats.org/drawingml/2006/chartDrawing">
    <cdr:from>
      <cdr:x>0.16355</cdr:x>
      <cdr:y>0.30121</cdr:y>
    </cdr:from>
    <cdr:to>
      <cdr:x>0.33926</cdr:x>
      <cdr:y>0.47539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97002" y="1224117"/>
          <a:ext cx="107112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45 %</a:t>
          </a:r>
          <a:endParaRPr lang="ru-RU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0.55652</cdr:x>
      <cdr:y>0.23178</cdr:y>
    </cdr:from>
    <cdr:to>
      <cdr:x>0.66957</cdr:x>
      <cdr:y>0.35182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08512" y="1390454"/>
          <a:ext cx="936104" cy="7200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9 %</a:t>
          </a:r>
          <a:endParaRPr lang="ru-RU" sz="4000" b="1" cap="none" spc="0" dirty="0">
            <a:ln w="11430"/>
            <a:solidFill>
              <a:srgbClr val="00B0F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0.36242</cdr:x>
      <cdr:y>0.14776</cdr:y>
    </cdr:from>
    <cdr:to>
      <cdr:x>0.52425</cdr:x>
      <cdr:y>0.34175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01173" y="886398"/>
          <a:ext cx="1340087" cy="116374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0.43478</cdr:x>
      <cdr:y>0.47185</cdr:y>
    </cdr:from>
    <cdr:to>
      <cdr:x>0.65217</cdr:x>
      <cdr:y>0.58985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600400" y="2830615"/>
          <a:ext cx="1800200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27 %</a:t>
          </a:r>
          <a:endParaRPr lang="ru-RU" sz="4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0.14336</cdr:x>
      <cdr:y>0.39776</cdr:y>
    </cdr:from>
    <cdr:to>
      <cdr:x>0.28742</cdr:x>
      <cdr:y>0.51576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187150" y="2386148"/>
          <a:ext cx="1192954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55 %</a:t>
          </a:r>
          <a:endParaRPr lang="ru-RU" sz="4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2" y="0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детский с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8655" y="228529"/>
            <a:ext cx="5864229" cy="3354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15616" y="3573016"/>
            <a:ext cx="69127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Georgia" pitchFamily="18" charset="0"/>
              </a:rPr>
              <a:t>ОРГАНИЗАЦИЯ РАБОТЫ КОНСУЛЬТАЦИОННОГО </a:t>
            </a: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</a:rPr>
              <a:t>ЦЕНТР</a:t>
            </a: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Arial" charset="0"/>
              </a:rPr>
              <a:t>  Муниципальное бюджетное дошкольное образовательное учреждение  Кирилловский детский сад «Теремок»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>
              <a:solidFill>
                <a:prstClr val="black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</a:rPr>
              <a:t>Д. Малые Кириллы, 2014 г.</a:t>
            </a:r>
          </a:p>
        </p:txBody>
      </p:sp>
    </p:spTree>
    <p:extLst>
      <p:ext uri="{BB962C8B-B14F-4D97-AF65-F5344CB8AC3E}">
        <p14:creationId xmlns:p14="http://schemas.microsoft.com/office/powerpoint/2010/main" val="36442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48680"/>
            <a:ext cx="7775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КОНСУЛЬТАЦИИ ЗА  АПРЕЛЬ-ИЮНЬ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918012"/>
            <a:ext cx="454053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Готовность ребёнка к школе -2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8026" y="134489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Воспитание игрой -1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7086" y="1740012"/>
            <a:ext cx="4128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Что читать дошкольнику –1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9321" y="2185856"/>
            <a:ext cx="526817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Как отвечать на детские вопросы -1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0543" y="2616154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Адаптация ребёнка в детском саду -5.</a:t>
            </a:r>
            <a:r>
              <a:rPr lang="ru-RU" dirty="0">
                <a:latin typeface="Times New Roman"/>
                <a:ea typeface="Times New Roman"/>
              </a:rPr>
              <a:t>	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9327" y="3077819"/>
            <a:ext cx="271721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ВОЗРАСТ ДЕТЕЙ</a:t>
            </a: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586096"/>
              </p:ext>
            </p:extLst>
          </p:nvPr>
        </p:nvGraphicFramePr>
        <p:xfrm>
          <a:off x="2107086" y="3645025"/>
          <a:ext cx="5417242" cy="2808310"/>
        </p:xfrm>
        <a:graphic>
          <a:graphicData uri="http://schemas.openxmlformats.org/drawingml/2006/table">
            <a:tbl>
              <a:tblPr firstRow="1" firstCol="1" bandRow="1"/>
              <a:tblGrid>
                <a:gridCol w="3870950"/>
                <a:gridCol w="1546292"/>
              </a:tblGrid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 – 3 года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3-4 года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4-5 лет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5-6 лет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6-7 лет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5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6869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КОНСУЛЬТАЦИИ,ВОСТРЕБОВАННЫЕ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В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ИЮЛЕ - АВГУСТЕ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8901" y="980728"/>
            <a:ext cx="54080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Times New Roman"/>
              <a:ea typeface="Times New Roman"/>
            </a:endParaRPr>
          </a:p>
          <a:p>
            <a:r>
              <a:rPr lang="ru-RU" sz="2400" b="1" dirty="0" smtClean="0">
                <a:latin typeface="Times New Roman"/>
                <a:ea typeface="Times New Roman"/>
              </a:rPr>
              <a:t>Адаптация </a:t>
            </a:r>
            <a:r>
              <a:rPr lang="ru-RU" sz="2400" b="1" dirty="0">
                <a:latin typeface="Times New Roman"/>
                <a:ea typeface="Times New Roman"/>
              </a:rPr>
              <a:t>ребёнка в детском саду -5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81993" y="1628800"/>
            <a:ext cx="4268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 smtClean="0">
              <a:latin typeface="Times New Roman"/>
              <a:ea typeface="Times New Roman"/>
            </a:endParaRPr>
          </a:p>
          <a:p>
            <a:r>
              <a:rPr lang="ru-RU" sz="2400" b="1" dirty="0" smtClean="0">
                <a:latin typeface="Times New Roman"/>
                <a:ea typeface="Times New Roman"/>
              </a:rPr>
              <a:t>О </a:t>
            </a:r>
            <a:r>
              <a:rPr lang="ru-RU" sz="2400" b="1" dirty="0">
                <a:latin typeface="Times New Roman"/>
                <a:ea typeface="Times New Roman"/>
              </a:rPr>
              <a:t>соблюдении режима дня -2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2803" y="2099101"/>
            <a:ext cx="6124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 smtClean="0">
              <a:latin typeface="Times New Roman"/>
              <a:ea typeface="Times New Roman"/>
            </a:endParaRPr>
          </a:p>
          <a:p>
            <a:endParaRPr lang="ru-RU" sz="2400" b="1" dirty="0">
              <a:latin typeface="Times New Roman"/>
              <a:ea typeface="Times New Roman"/>
            </a:endParaRPr>
          </a:p>
          <a:p>
            <a:r>
              <a:rPr lang="ru-RU" sz="2400" b="1" dirty="0" smtClean="0">
                <a:latin typeface="Times New Roman"/>
                <a:ea typeface="Times New Roman"/>
              </a:rPr>
              <a:t>Детские </a:t>
            </a:r>
            <a:r>
              <a:rPr lang="ru-RU" sz="2400" b="1" dirty="0">
                <a:latin typeface="Times New Roman"/>
                <a:ea typeface="Times New Roman"/>
              </a:rPr>
              <a:t>вопросы и как на них отвечать -1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15460" y="3170468"/>
            <a:ext cx="2717219" cy="1341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endParaRPr lang="ru-RU" sz="2400" b="1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ВОЗРАСТ ДЕТЕЙ</a:t>
            </a:r>
          </a:p>
          <a:p>
            <a:pPr lvl="0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090478"/>
              </p:ext>
            </p:extLst>
          </p:nvPr>
        </p:nvGraphicFramePr>
        <p:xfrm>
          <a:off x="1691679" y="4087322"/>
          <a:ext cx="5256585" cy="679088"/>
        </p:xfrm>
        <a:graphic>
          <a:graphicData uri="http://schemas.openxmlformats.org/drawingml/2006/table">
            <a:tbl>
              <a:tblPr firstRow="1" firstCol="1" bandRow="1"/>
              <a:tblGrid>
                <a:gridCol w="3232371"/>
                <a:gridCol w="2024214"/>
              </a:tblGrid>
              <a:tr h="679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 – 3 года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9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" y="-4348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50680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2240" y="2780928"/>
            <a:ext cx="184731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6" y="65168"/>
            <a:ext cx="4560168" cy="297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2773" y="909405"/>
            <a:ext cx="31683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0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езболезненная 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адаптация детей раннего возраста к условиям детского сада.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0"/>
            <a:ext cx="4043445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636411"/>
            <a:ext cx="28083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Охват дошкольным образованием детей, не посещающих детский сад.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1" y="4017223"/>
            <a:ext cx="456565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31640" y="4952865"/>
            <a:ext cx="2904923" cy="154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Тесное сотрудничество между родителями и ДОУ. 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20624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20" y="3958441"/>
            <a:ext cx="409248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632929" y="4952865"/>
            <a:ext cx="27363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Повышение имиджа детского сада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72016" y="2636912"/>
            <a:ext cx="3772192" cy="157548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52916" y="2955943"/>
            <a:ext cx="3325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3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2" y="0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22803" y="2329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7171" y="980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4" name="Рисунок 9" descr="D:\Мамино\презентация для доу\Изображение\Изображение 1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9543">
            <a:off x="248423" y="672177"/>
            <a:ext cx="3086857" cy="21376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5" name="Рисунок 5" descr="D:\Мамино\Мои рисунки\дети 2011 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52742"/>
            <a:ext cx="2143826" cy="17618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6" name="Рисунок 4" descr="D:\Мамино\Мои рисунки\дети 2011 2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009">
            <a:off x="5968916" y="588209"/>
            <a:ext cx="2949855" cy="2044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7" name="Рисунок 2" descr="D:\Мамино\Мои рисунки\дети 2011 2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06" y="3890852"/>
            <a:ext cx="3108048" cy="2486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8" name="Рисунок 6" descr="D:\Мамино\Мои рисунки\дети 2011 2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6" y="3900499"/>
            <a:ext cx="3086857" cy="24671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2349801" y="25595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</a:rPr>
              <a:t>Будем веселы, здоровы,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</a:rPr>
              <a:t>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</a:rPr>
              <a:t>Будем добрый свет дарить,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</a:rPr>
              <a:t>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</a:rPr>
              <a:t>Приходите в гости снова,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</a:rPr>
              <a:t>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</a:rPr>
              <a:t>Сад для вас всегда открыт.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79634" y="2967335"/>
            <a:ext cx="184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49801" y="5938810"/>
            <a:ext cx="4572000" cy="9060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НАШ  САЙТ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http:teremokkirilly.edusite.ru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3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81318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711" y="4293096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0700" dirty="0">
              <a:solidFill>
                <a:schemeClr val="accent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840733" y="1271035"/>
            <a:ext cx="5486400" cy="2023120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chemeClr val="accent1"/>
                </a:solidFill>
              </a:rPr>
              <a:t>СПАСИБО ЗА ВНИМАНИЕ!</a:t>
            </a:r>
            <a:br>
              <a:rPr lang="ru-RU" sz="6600" dirty="0">
                <a:solidFill>
                  <a:schemeClr val="accent1"/>
                </a:solidFill>
              </a:rPr>
            </a:br>
            <a:endParaRPr lang="ru-RU" sz="6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58875"/>
            <a:ext cx="548640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0" y="3623841"/>
            <a:ext cx="38100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50" y="3623841"/>
            <a:ext cx="38100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8" y="246857"/>
            <a:ext cx="38100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857"/>
            <a:ext cx="38100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2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2" y="0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60648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>НАШ  КОЛЛЕКТИВ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4" name="Picture 4" descr="D:\Мамино\презентация для доу\коллекти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37446" cy="518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5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84249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1430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КРАТКАЯ ХАРАКТЕРИСТИКА ПЕДАГОГИЧЕСКИХ КАДРОВ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0" marR="0" lvl="0" indent="114300" defTabSz="914400" eaLnBrk="1" fontAlgn="base" latinLnBrk="0" hangingPunct="1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11 педагогов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/>
              <a:cs typeface="Times New Roman"/>
            </a:endParaRPr>
          </a:p>
          <a:p>
            <a:pPr marL="0" marR="0" lvl="0" indent="114300" algn="ctr" defTabSz="914400" eaLnBrk="1" fontAlgn="base" latinLnBrk="0" hangingPunct="1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по уровню образования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30877329"/>
              </p:ext>
            </p:extLst>
          </p:nvPr>
        </p:nvGraphicFramePr>
        <p:xfrm>
          <a:off x="627108" y="1844824"/>
          <a:ext cx="791160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57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2" y="0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109222"/>
            <a:ext cx="3297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ПО СТАЖУ РАБОТЫ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93522894"/>
              </p:ext>
            </p:extLst>
          </p:nvPr>
        </p:nvGraphicFramePr>
        <p:xfrm>
          <a:off x="395536" y="598386"/>
          <a:ext cx="8280920" cy="599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83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4001"/>
            <a:ext cx="88569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 algn="ctr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 квалификационным категориям прослеживается положительная динамика:</a:t>
            </a:r>
            <a:endParaRPr lang="ru-RU" sz="2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59957758"/>
              </p:ext>
            </p:extLst>
          </p:nvPr>
        </p:nvGraphicFramePr>
        <p:xfrm>
          <a:off x="467544" y="723340"/>
          <a:ext cx="8064896" cy="580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14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15" y="0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56621"/>
            <a:ext cx="8712968" cy="58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24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1.Оказание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всесторонней помощи родителям (законным представителям) детей 2-7 лет, не посещающих образовательные учреждения, в обеспечении стартовых возможностей при поступлении в школу; обеспечение единства и преемственности семейного и общественного воспитания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2. Оказание психолого-педагогической помощи родителям (законным представителям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3.Поддержка всестороннего развития личности детей, не посещающих детские образовательные учреждения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4.Оказание консультативной помощи родителям (законным представителям) по различным вопросам воспитания, обучения и развития ребёнка дошкольного возраста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616971"/>
            <a:ext cx="8136904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5.Оказание содействия в социализации детей дошкольного возраста, не посещающих дошкольные учреждения.</a:t>
            </a: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45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2" y="0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7155" y="404664"/>
            <a:ext cx="504118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НОРМАТИВНЫЕ ДОКУМЕНТЫ:</a:t>
            </a: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280920" cy="521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1.Постановление администрации МО «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Рославльский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район» от 28 февраля 2014 г. № 441 «О создании консультационных центров»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2.Приказ заведующего  от 23 марта 2014 г. № 21 о создании КЦ на базе д/с.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3. Положение «О работе КЦ», принятое на педагогическом совете 25 марта 2014г. Протокол № 4.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4.План работы на апрель-август 2014 года и на 2014-15 учебный год.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206240" algn="l"/>
              </a:tabLs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5.График работы специалистов: вторник, среда.	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206240" algn="l"/>
              </a:tabLs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6.Журнал учёта работы КЦ.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206240" algn="l"/>
              </a:tabLs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7.Журнал регистрации родителей (законных представителей), посещающих КЦ.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206240" algn="l"/>
              </a:tabLs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8.Отчёт за квартал.</a:t>
            </a: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86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2" y="0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0648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КАТЕГОРИИ ПЕДАГОГИЧЕСКИХ РАБОТНИКОВ, ЗАНЯТЫХ НА КОНСУЛЬТАЦИОННОМ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ЦЕНТР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Е</a:t>
            </a:r>
            <a:endParaRPr lang="ru-RU" sz="16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98257"/>
              </p:ext>
            </p:extLst>
          </p:nvPr>
        </p:nvGraphicFramePr>
        <p:xfrm>
          <a:off x="804811" y="1844824"/>
          <a:ext cx="7776864" cy="3648129"/>
        </p:xfrm>
        <a:graphic>
          <a:graphicData uri="http://schemas.openxmlformats.org/drawingml/2006/table">
            <a:tbl>
              <a:tblPr firstRow="1" firstCol="1" bandRow="1"/>
              <a:tblGrid>
                <a:gridCol w="5383723"/>
                <a:gridCol w="2393141"/>
              </a:tblGrid>
              <a:tr h="660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Инструктор по физической культуре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Музыкальный руководитель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Учитель-логопед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3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й фон Шаблоны для портфолио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47" y="0"/>
            <a:ext cx="9165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3453"/>
            <a:ext cx="842493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ФОРМЫ РАБОТЫ:  ИНДИВИДУАЛЬНЫЕ КОНСУЛЬТАЦИИ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8" name="Рисунок 7" descr="C:\Users\User\Desktop\IMG_20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40" y="4092203"/>
            <a:ext cx="3220648" cy="2474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C:\Users\User\Desktop\IMG_20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64" y="2132856"/>
            <a:ext cx="3727052" cy="2894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C:\Users\User\Desktop\IMG_20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79786"/>
            <a:ext cx="3580688" cy="2686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User\Desktop\IMG_207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4813"/>
            <a:ext cx="3096344" cy="2289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C:\Users\User\Desktop\IMG_206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9095"/>
            <a:ext cx="3600400" cy="2489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70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392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Денис</cp:lastModifiedBy>
  <cp:revision>23</cp:revision>
  <dcterms:created xsi:type="dcterms:W3CDTF">2014-08-14T05:35:35Z</dcterms:created>
  <dcterms:modified xsi:type="dcterms:W3CDTF">2014-08-23T08:40:39Z</dcterms:modified>
</cp:coreProperties>
</file>